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9" r:id="rId4"/>
  </p:sldMasterIdLst>
  <p:notesMasterIdLst>
    <p:notesMasterId r:id="rId7"/>
  </p:notesMasterIdLst>
  <p:sldIdLst>
    <p:sldId id="257" r:id="rId5"/>
    <p:sldId id="258" r:id="rId6"/>
    <p:sldId id="268" r:id="rId8"/>
    <p:sldId id="282" r:id="rId9"/>
    <p:sldId id="284" r:id="rId10"/>
    <p:sldId id="285" r:id="rId11"/>
    <p:sldId id="286" r:id="rId12"/>
    <p:sldId id="290" r:id="rId13"/>
    <p:sldId id="287" r:id="rId14"/>
    <p:sldId id="292" r:id="rId15"/>
    <p:sldId id="288" r:id="rId16"/>
    <p:sldId id="294" r:id="rId17"/>
    <p:sldId id="347" r:id="rId18"/>
    <p:sldId id="293" r:id="rId19"/>
    <p:sldId id="295" r:id="rId20"/>
    <p:sldId id="269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9" r:id="rId30"/>
    <p:sldId id="310" r:id="rId31"/>
    <p:sldId id="348" r:id="rId32"/>
    <p:sldId id="349" r:id="rId33"/>
    <p:sldId id="350" r:id="rId34"/>
    <p:sldId id="311" r:id="rId35"/>
    <p:sldId id="359" r:id="rId36"/>
    <p:sldId id="360" r:id="rId37"/>
    <p:sldId id="312" r:id="rId38"/>
    <p:sldId id="313" r:id="rId39"/>
    <p:sldId id="314" r:id="rId40"/>
    <p:sldId id="318" r:id="rId41"/>
    <p:sldId id="319" r:id="rId42"/>
    <p:sldId id="321" r:id="rId43"/>
    <p:sldId id="324" r:id="rId44"/>
    <p:sldId id="327" r:id="rId45"/>
    <p:sldId id="328" r:id="rId46"/>
    <p:sldId id="408" r:id="rId47"/>
    <p:sldId id="409" r:id="rId48"/>
    <p:sldId id="270" r:id="rId49"/>
    <p:sldId id="329" r:id="rId50"/>
    <p:sldId id="351" r:id="rId51"/>
    <p:sldId id="352" r:id="rId52"/>
    <p:sldId id="330" r:id="rId53"/>
    <p:sldId id="331" r:id="rId54"/>
    <p:sldId id="353" r:id="rId55"/>
    <p:sldId id="333" r:id="rId56"/>
    <p:sldId id="362" r:id="rId57"/>
    <p:sldId id="271" r:id="rId58"/>
    <p:sldId id="334" r:id="rId59"/>
    <p:sldId id="354" r:id="rId60"/>
    <p:sldId id="355" r:id="rId61"/>
    <p:sldId id="356" r:id="rId62"/>
    <p:sldId id="357" r:id="rId63"/>
    <p:sldId id="335" r:id="rId64"/>
    <p:sldId id="272" r:id="rId65"/>
    <p:sldId id="338" r:id="rId66"/>
    <p:sldId id="342" r:id="rId67"/>
    <p:sldId id="339" r:id="rId68"/>
    <p:sldId id="411" r:id="rId69"/>
    <p:sldId id="341" r:id="rId70"/>
    <p:sldId id="358" r:id="rId71"/>
    <p:sldId id="267" r:id="rId72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f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94660"/>
  </p:normalViewPr>
  <p:slideViewPr>
    <p:cSldViewPr snapToGrid="0">
      <p:cViewPr>
        <p:scale>
          <a:sx n="100" d="100"/>
          <a:sy n="100" d="100"/>
        </p:scale>
        <p:origin x="1062" y="264"/>
      </p:cViewPr>
      <p:guideLst>
        <p:guide orient="horz" pos="211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7" Type="http://schemas.openxmlformats.org/officeDocument/2006/relationships/tags" Target="tags/tag492.xml"/><Relationship Id="rId76" Type="http://schemas.openxmlformats.org/officeDocument/2006/relationships/commentAuthors" Target="commentAuthors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9.需求项目计划的WBS结构是否合理？是否涵盖项目的5个阶段、需求工程的2个阶段？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12.需求计划中是否包含了项目计划的必要子计划？比如：风险、人力资源、预算等等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11.是否采用了Project工具绘制了GANTT图？是否准确？在相应的网络图中，是否明确了里程碑？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13.最终的计划中是否存在与实际情况的偏差？是否有资源分配不平均或人员过载的情况？为什么？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14.是否提交了Vision &amp; Scope文档？是否采用了Context Diagram？内容是否完整？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15.是否识别了用户群？找到了相关的用户代表？明确了相关职责？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17.是否对每个用户代表都进行了需求获取和确认？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19.是否将每个用户的需求描述为用例文档？是否采用模版？模版是否合适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20.用例文档是否包含了用例图、用例场景说明、界面原型、DM？采用了那些工具？是否合适、有效？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21.是否记录了每个用户的非功能性需求？描述是否正确？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3.是否提交了项目章程？内容是否完整？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22.是否对每个用户的需求进行了优先级打分和排序？具体的量化方法是什么？合适、有效吗？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23.是否讨论、分析、论证了每个需求的可行性？是否存在不可行的需求？有记录吗？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24.是否召开了JAD会议？有没有会议记录？内容是否完整、有效？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29.SRS中是否包含了数据字典？定义的方法是否正确？内容是否完整、准确？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30.是否在数据字典的基础上定义了ER图？准确吗？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32.SRS中是否对各类用户的需求表明了来源？各部分之间是否建立了链接关系或索引关系？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35.是否可以独立地测试和验证每个需求？是否提交了Test Case？是否采用模版？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38.是否对SRS进行了正式的内部评审？是否有评审记录？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4.是否提交了需求项目计划？是否采用了模版？是否合适？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39.是否对评审中要求修改和改进的部分进行了完善？是否有记录？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41.针对需求的管理，是否采用了需求管理工具？是否把全部需求录入工具？是否建立了跟踪链接矩阵？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42.针对项目的需求变化，是否建议了CCB组织和人选？为什么？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43.针对用户的需求变化，是否提交了需求变更申请报告？内容是否完整？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5.是否经常召开项目会议，并有会议记录？记录内容是否合理、有效、及时？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45.针对变更的影响，在项目计划中，建议的变更如何影响任务的执行顺序、依赖性、工作量或进度？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46.界面原型是否达到了高保真的效果？交互使用是否便捷、有效？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47.是否考虑了移动端的访问？界面是否合适移动终端？使用是否便捷、有效？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50.项目过程中，是否进行了Team Building？目的是什么？方式是什么？是否有效？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54.现在通知你们小组，在接下来的三个月中完成教师提出的移动课堂助理的需求，怎么做？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51.是否提交了项目总结报告？是否准备了总结PPT？格式和内容符合要求吗？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53.项目总结报告中是否给出了每个项目成员的合适评价？是否进行了成员的绩效排序和打分？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6.是否在各个里程碑都有内部的评审记录？是否有针对评审后的修改和完善？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7.是否采用了配置管理工具进行文档的版本管理？效果如何？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8.是否及时根据项目的进展情况，进行相关文档的更新？并能追溯相关历史信息？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4" Type="http://schemas.openxmlformats.org/officeDocument/2006/relationships/tags" Target="../tags/tag203.xml"/><Relationship Id="rId13" Type="http://schemas.openxmlformats.org/officeDocument/2006/relationships/tags" Target="../tags/tag202.xml"/><Relationship Id="rId12" Type="http://schemas.openxmlformats.org/officeDocument/2006/relationships/tags" Target="../tags/tag201.xml"/><Relationship Id="rId11" Type="http://schemas.openxmlformats.org/officeDocument/2006/relationships/tags" Target="../tags/tag200.xml"/><Relationship Id="rId10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" Type="http://schemas.openxmlformats.org/officeDocument/2006/relationships/tags" Target="../tags/tag204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7" Type="http://schemas.openxmlformats.org/officeDocument/2006/relationships/tags" Target="../tags/tag220.xml"/><Relationship Id="rId6" Type="http://schemas.openxmlformats.org/officeDocument/2006/relationships/tags" Target="../tags/tag219.xml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tags" Target="../tags/tag259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0" Type="http://schemas.openxmlformats.org/officeDocument/2006/relationships/tags" Target="../tags/tag280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0" Type="http://schemas.openxmlformats.org/officeDocument/2006/relationships/tags" Target="../tags/tag289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97.xml"/><Relationship Id="rId8" Type="http://schemas.openxmlformats.org/officeDocument/2006/relationships/tags" Target="../tags/tag296.xml"/><Relationship Id="rId7" Type="http://schemas.openxmlformats.org/officeDocument/2006/relationships/tags" Target="../tags/tag295.xml"/><Relationship Id="rId6" Type="http://schemas.openxmlformats.org/officeDocument/2006/relationships/tags" Target="../tags/tag294.xml"/><Relationship Id="rId5" Type="http://schemas.openxmlformats.org/officeDocument/2006/relationships/tags" Target="../tags/tag293.xml"/><Relationship Id="rId4" Type="http://schemas.openxmlformats.org/officeDocument/2006/relationships/tags" Target="../tags/tag292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0" Type="http://schemas.openxmlformats.org/officeDocument/2006/relationships/tags" Target="../tags/tag306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" Type="http://schemas.openxmlformats.org/officeDocument/2006/relationships/tags" Target="../tags/tag30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9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4460"/>
            <a:ext cx="12249150" cy="3835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7628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522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tx2"/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9" name="矩形 8"/>
          <p:cNvSpPr/>
          <p:nvPr userDrawn="1">
            <p:custDataLst>
              <p:tags r:id="rId3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形状 8"/>
          <p:cNvSpPr/>
          <p:nvPr userDrawn="1">
            <p:custDataLst>
              <p:tags r:id="rId4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5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形状 8"/>
          <p:cNvSpPr/>
          <p:nvPr userDrawn="1">
            <p:custDataLst>
              <p:tags r:id="rId2"/>
            </p:custDataLst>
          </p:nvPr>
        </p:nvSpPr>
        <p:spPr>
          <a:xfrm>
            <a:off x="9727092" y="-51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0800000">
            <a:off x="0" y="5480050"/>
            <a:ext cx="1412875" cy="137795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8383" y="15240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>
                  <a:lumMod val="90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9201"/>
            <a:ext cx="12192000" cy="1828799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3810" y="590550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90000"/>
                  <a:alpha val="24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3492"/>
            <a:ext cx="12192000" cy="914400"/>
          </a:xfrm>
          <a:prstGeom prst="rect">
            <a:avLst/>
          </a:prstGeom>
          <a:solidFill>
            <a:schemeClr val="tx2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755" y="193040"/>
            <a:ext cx="11037570" cy="521335"/>
          </a:xfrm>
        </p:spPr>
        <p:txBody>
          <a:bodyPr>
            <a:noAutofit/>
          </a:bodyPr>
          <a:lstStyle>
            <a:lvl1pPr>
              <a:defRPr sz="28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90.xml"/><Relationship Id="rId23" Type="http://schemas.openxmlformats.org/officeDocument/2006/relationships/tags" Target="../tags/tag189.xml"/><Relationship Id="rId22" Type="http://schemas.openxmlformats.org/officeDocument/2006/relationships/tags" Target="../tags/tag188.xml"/><Relationship Id="rId21" Type="http://schemas.openxmlformats.org/officeDocument/2006/relationships/tags" Target="../tags/tag187.xml"/><Relationship Id="rId20" Type="http://schemas.openxmlformats.org/officeDocument/2006/relationships/tags" Target="../tags/tag1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318.xml"/><Relationship Id="rId23" Type="http://schemas.openxmlformats.org/officeDocument/2006/relationships/tags" Target="../tags/tag317.xml"/><Relationship Id="rId22" Type="http://schemas.openxmlformats.org/officeDocument/2006/relationships/tags" Target="../tags/tag316.xml"/><Relationship Id="rId21" Type="http://schemas.openxmlformats.org/officeDocument/2006/relationships/tags" Target="../tags/tag315.xml"/><Relationship Id="rId20" Type="http://schemas.openxmlformats.org/officeDocument/2006/relationships/tags" Target="../tags/tag314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313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accent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7.xml"/><Relationship Id="rId2" Type="http://schemas.openxmlformats.org/officeDocument/2006/relationships/image" Target="../media/image14.png"/><Relationship Id="rId1" Type="http://schemas.openxmlformats.org/officeDocument/2006/relationships/tags" Target="../tags/tag35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9.xml"/><Relationship Id="rId2" Type="http://schemas.openxmlformats.org/officeDocument/2006/relationships/image" Target="../media/image15.png"/><Relationship Id="rId1" Type="http://schemas.openxmlformats.org/officeDocument/2006/relationships/tags" Target="../tags/tag35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tags" Target="../tags/tag360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4.xml"/><Relationship Id="rId1" Type="http://schemas.openxmlformats.org/officeDocument/2006/relationships/tags" Target="../tags/tag36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66.xml"/><Relationship Id="rId1" Type="http://schemas.openxmlformats.org/officeDocument/2006/relationships/tags" Target="../tags/tag36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68.xml"/><Relationship Id="rId2" Type="http://schemas.openxmlformats.org/officeDocument/2006/relationships/image" Target="../media/image16.png"/><Relationship Id="rId1" Type="http://schemas.openxmlformats.org/officeDocument/2006/relationships/tags" Target="../tags/tag367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72.xml"/><Relationship Id="rId3" Type="http://schemas.openxmlformats.org/officeDocument/2006/relationships/tags" Target="../tags/tag371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74.xml"/><Relationship Id="rId1" Type="http://schemas.openxmlformats.org/officeDocument/2006/relationships/tags" Target="../tags/tag373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76.xml"/><Relationship Id="rId2" Type="http://schemas.openxmlformats.org/officeDocument/2006/relationships/image" Target="../media/image17.png"/><Relationship Id="rId1" Type="http://schemas.openxmlformats.org/officeDocument/2006/relationships/tags" Target="../tags/tag375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78.xml"/><Relationship Id="rId2" Type="http://schemas.openxmlformats.org/officeDocument/2006/relationships/image" Target="../media/image17.png"/><Relationship Id="rId1" Type="http://schemas.openxmlformats.org/officeDocument/2006/relationships/tags" Target="../tags/tag37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0.xml"/><Relationship Id="rId8" Type="http://schemas.openxmlformats.org/officeDocument/2006/relationships/tags" Target="../tags/tag329.xml"/><Relationship Id="rId7" Type="http://schemas.openxmlformats.org/officeDocument/2006/relationships/tags" Target="../tags/tag328.xml"/><Relationship Id="rId6" Type="http://schemas.openxmlformats.org/officeDocument/2006/relationships/tags" Target="../tags/tag327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0" Type="http://schemas.openxmlformats.org/officeDocument/2006/relationships/notesSlide" Target="../notesSlides/notesSlide1.xml"/><Relationship Id="rId2" Type="http://schemas.openxmlformats.org/officeDocument/2006/relationships/tags" Target="../tags/tag323.xml"/><Relationship Id="rId19" Type="http://schemas.openxmlformats.org/officeDocument/2006/relationships/slideLayout" Target="../slideLayouts/slideLayout36.xml"/><Relationship Id="rId18" Type="http://schemas.openxmlformats.org/officeDocument/2006/relationships/tags" Target="../tags/tag339.xml"/><Relationship Id="rId17" Type="http://schemas.openxmlformats.org/officeDocument/2006/relationships/tags" Target="../tags/tag338.xml"/><Relationship Id="rId16" Type="http://schemas.openxmlformats.org/officeDocument/2006/relationships/tags" Target="../tags/tag337.xml"/><Relationship Id="rId15" Type="http://schemas.openxmlformats.org/officeDocument/2006/relationships/tags" Target="../tags/tag336.xml"/><Relationship Id="rId14" Type="http://schemas.openxmlformats.org/officeDocument/2006/relationships/tags" Target="../tags/tag335.xml"/><Relationship Id="rId13" Type="http://schemas.openxmlformats.org/officeDocument/2006/relationships/tags" Target="../tags/tag334.xml"/><Relationship Id="rId12" Type="http://schemas.openxmlformats.org/officeDocument/2006/relationships/tags" Target="../tags/tag333.xml"/><Relationship Id="rId11" Type="http://schemas.openxmlformats.org/officeDocument/2006/relationships/tags" Target="../tags/tag332.xml"/><Relationship Id="rId10" Type="http://schemas.openxmlformats.org/officeDocument/2006/relationships/tags" Target="../tags/tag331.xml"/><Relationship Id="rId1" Type="http://schemas.openxmlformats.org/officeDocument/2006/relationships/tags" Target="../tags/tag32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81.xml"/><Relationship Id="rId2" Type="http://schemas.openxmlformats.org/officeDocument/2006/relationships/tags" Target="../tags/tag380.xml"/><Relationship Id="rId1" Type="http://schemas.openxmlformats.org/officeDocument/2006/relationships/tags" Target="../tags/tag37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" Type="http://schemas.openxmlformats.org/officeDocument/2006/relationships/tags" Target="../tags/tag383.xml"/><Relationship Id="rId1" Type="http://schemas.openxmlformats.org/officeDocument/2006/relationships/tags" Target="../tags/tag38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88.xml"/><Relationship Id="rId2" Type="http://schemas.openxmlformats.org/officeDocument/2006/relationships/tags" Target="../tags/tag387.xml"/><Relationship Id="rId1" Type="http://schemas.openxmlformats.org/officeDocument/2006/relationships/tags" Target="../tags/tag38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93.xml"/><Relationship Id="rId2" Type="http://schemas.openxmlformats.org/officeDocument/2006/relationships/image" Target="../media/image18.png"/><Relationship Id="rId1" Type="http://schemas.openxmlformats.org/officeDocument/2006/relationships/tags" Target="../tags/tag39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395.xml"/><Relationship Id="rId1" Type="http://schemas.openxmlformats.org/officeDocument/2006/relationships/tags" Target="../tags/tag39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39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39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399.xml"/><Relationship Id="rId2" Type="http://schemas.openxmlformats.org/officeDocument/2006/relationships/image" Target="../media/image21.png"/><Relationship Id="rId1" Type="http://schemas.openxmlformats.org/officeDocument/2006/relationships/tags" Target="../tags/tag398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01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tags" Target="../tags/tag40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03.xml"/><Relationship Id="rId2" Type="http://schemas.openxmlformats.org/officeDocument/2006/relationships/image" Target="../media/image24.jpeg"/><Relationship Id="rId1" Type="http://schemas.openxmlformats.org/officeDocument/2006/relationships/tags" Target="../tags/tag40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343.xml"/><Relationship Id="rId3" Type="http://schemas.openxmlformats.org/officeDocument/2006/relationships/tags" Target="../tags/tag342.xml"/><Relationship Id="rId2" Type="http://schemas.openxmlformats.org/officeDocument/2006/relationships/tags" Target="../tags/tag341.xml"/><Relationship Id="rId1" Type="http://schemas.openxmlformats.org/officeDocument/2006/relationships/tags" Target="../tags/tag34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05.xml"/><Relationship Id="rId1" Type="http://schemas.openxmlformats.org/officeDocument/2006/relationships/tags" Target="../tags/tag40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07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406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09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408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411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410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42.xml"/><Relationship Id="rId2" Type="http://schemas.openxmlformats.org/officeDocument/2006/relationships/tags" Target="../tags/tag413.xml"/><Relationship Id="rId1" Type="http://schemas.openxmlformats.org/officeDocument/2006/relationships/tags" Target="../tags/tag412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15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414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18.xml"/><Relationship Id="rId2" Type="http://schemas.openxmlformats.org/officeDocument/2006/relationships/tags" Target="../tags/tag417.xml"/><Relationship Id="rId1" Type="http://schemas.openxmlformats.org/officeDocument/2006/relationships/tags" Target="../tags/tag416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20.xml"/><Relationship Id="rId2" Type="http://schemas.openxmlformats.org/officeDocument/2006/relationships/image" Target="../media/image34.png"/><Relationship Id="rId1" Type="http://schemas.openxmlformats.org/officeDocument/2006/relationships/tags" Target="../tags/tag419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tags" Target="../tags/tag421.xml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4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tags" Target="../tags/tag42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45.xml"/><Relationship Id="rId2" Type="http://schemas.openxmlformats.org/officeDocument/2006/relationships/image" Target="../media/image1.png"/><Relationship Id="rId1" Type="http://schemas.openxmlformats.org/officeDocument/2006/relationships/tags" Target="../tags/tag344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42.xml"/><Relationship Id="rId5" Type="http://schemas.openxmlformats.org/officeDocument/2006/relationships/tags" Target="../tags/tag42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425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29.xml"/><Relationship Id="rId3" Type="http://schemas.openxmlformats.org/officeDocument/2006/relationships/image" Target="../media/image39.png"/><Relationship Id="rId2" Type="http://schemas.openxmlformats.org/officeDocument/2006/relationships/tags" Target="../tags/tag428.xml"/><Relationship Id="rId1" Type="http://schemas.openxmlformats.org/officeDocument/2006/relationships/tags" Target="../tags/tag42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430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33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432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tags" Target="../tags/tag43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39.xml"/><Relationship Id="rId2" Type="http://schemas.openxmlformats.org/officeDocument/2006/relationships/image" Target="../media/image44.png"/><Relationship Id="rId1" Type="http://schemas.openxmlformats.org/officeDocument/2006/relationships/tags" Target="../tags/tag438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41.xml"/><Relationship Id="rId2" Type="http://schemas.openxmlformats.org/officeDocument/2006/relationships/image" Target="../media/image45.png"/><Relationship Id="rId1" Type="http://schemas.openxmlformats.org/officeDocument/2006/relationships/tags" Target="../tags/tag440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3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442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444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47.xml"/><Relationship Id="rId2" Type="http://schemas.openxmlformats.org/officeDocument/2006/relationships/image" Target="../media/image50.png"/><Relationship Id="rId1" Type="http://schemas.openxmlformats.org/officeDocument/2006/relationships/tags" Target="../tags/tag44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47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346.xm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49.xml"/><Relationship Id="rId2" Type="http://schemas.openxmlformats.org/officeDocument/2006/relationships/image" Target="../media/image51.png"/><Relationship Id="rId1" Type="http://schemas.openxmlformats.org/officeDocument/2006/relationships/tags" Target="../tags/tag448.xml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" Type="http://schemas.openxmlformats.org/officeDocument/2006/relationships/tags" Target="../tags/tag450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56.xml"/><Relationship Id="rId3" Type="http://schemas.openxmlformats.org/officeDocument/2006/relationships/tags" Target="../tags/tag455.xml"/><Relationship Id="rId2" Type="http://schemas.openxmlformats.org/officeDocument/2006/relationships/tags" Target="../tags/tag454.xml"/><Relationship Id="rId1" Type="http://schemas.openxmlformats.org/officeDocument/2006/relationships/tags" Target="../tags/tag453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" Type="http://schemas.openxmlformats.org/officeDocument/2006/relationships/tags" Target="../tags/tag457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2.xml"/><Relationship Id="rId2" Type="http://schemas.openxmlformats.org/officeDocument/2006/relationships/image" Target="../media/image52.png"/><Relationship Id="rId1" Type="http://schemas.openxmlformats.org/officeDocument/2006/relationships/tags" Target="../tags/tag461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4.xml"/><Relationship Id="rId2" Type="http://schemas.openxmlformats.org/officeDocument/2006/relationships/image" Target="../media/image53.png"/><Relationship Id="rId1" Type="http://schemas.openxmlformats.org/officeDocument/2006/relationships/tags" Target="../tags/tag463.xml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6.xml"/><Relationship Id="rId2" Type="http://schemas.openxmlformats.org/officeDocument/2006/relationships/image" Target="../media/image54.png"/><Relationship Id="rId1" Type="http://schemas.openxmlformats.org/officeDocument/2006/relationships/tags" Target="../tags/tag465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68.xml"/><Relationship Id="rId2" Type="http://schemas.openxmlformats.org/officeDocument/2006/relationships/image" Target="../media/image55.png"/><Relationship Id="rId1" Type="http://schemas.openxmlformats.org/officeDocument/2006/relationships/tags" Target="../tags/tag467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70.xml"/><Relationship Id="rId2" Type="http://schemas.openxmlformats.org/officeDocument/2006/relationships/image" Target="../media/image56.png"/><Relationship Id="rId1" Type="http://schemas.openxmlformats.org/officeDocument/2006/relationships/tags" Target="../tags/tag469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42.xml"/><Relationship Id="rId3" Type="http://schemas.openxmlformats.org/officeDocument/2006/relationships/tags" Target="../tags/tag472.xml"/><Relationship Id="rId2" Type="http://schemas.openxmlformats.org/officeDocument/2006/relationships/image" Target="../media/image57.png"/><Relationship Id="rId1" Type="http://schemas.openxmlformats.org/officeDocument/2006/relationships/tags" Target="../tags/tag47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4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348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32.xml"/><Relationship Id="rId4" Type="http://schemas.openxmlformats.org/officeDocument/2006/relationships/tags" Target="../tags/tag476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0.xml"/><Relationship Id="rId6" Type="http://schemas.openxmlformats.org/officeDocument/2006/relationships/slideLayout" Target="../slideLayouts/slideLayout46.xml"/><Relationship Id="rId5" Type="http://schemas.openxmlformats.org/officeDocument/2006/relationships/tags" Target="../tags/tag479.xml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tags" Target="../tags/tag478.xml"/><Relationship Id="rId1" Type="http://schemas.openxmlformats.org/officeDocument/2006/relationships/tags" Target="../tags/tag477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1.xml"/><Relationship Id="rId1" Type="http://schemas.openxmlformats.org/officeDocument/2006/relationships/tags" Target="../tags/tag480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2.xml"/><Relationship Id="rId8" Type="http://schemas.openxmlformats.org/officeDocument/2006/relationships/slideLayout" Target="../slideLayouts/slideLayout46.xml"/><Relationship Id="rId7" Type="http://schemas.openxmlformats.org/officeDocument/2006/relationships/tags" Target="../tags/tag48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tags" Target="../tags/tag482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46.xml"/><Relationship Id="rId3" Type="http://schemas.openxmlformats.org/officeDocument/2006/relationships/tags" Target="../tags/tag485.xml"/><Relationship Id="rId2" Type="http://schemas.openxmlformats.org/officeDocument/2006/relationships/image" Target="../media/image65.png"/><Relationship Id="rId1" Type="http://schemas.openxmlformats.org/officeDocument/2006/relationships/tags" Target="../tags/tag484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46.xml"/><Relationship Id="rId4" Type="http://schemas.openxmlformats.org/officeDocument/2006/relationships/tags" Target="../tags/tag48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tags" Target="../tags/tag486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5.xml"/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89.xml"/><Relationship Id="rId1" Type="http://schemas.openxmlformats.org/officeDocument/2006/relationships/tags" Target="../tags/tag48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91.xml"/><Relationship Id="rId1" Type="http://schemas.openxmlformats.org/officeDocument/2006/relationships/tags" Target="../tags/tag49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5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350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35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5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3.xml"/><Relationship Id="rId3" Type="http://schemas.openxmlformats.org/officeDocument/2006/relationships/tags" Target="../tags/tag355.xml"/><Relationship Id="rId2" Type="http://schemas.openxmlformats.org/officeDocument/2006/relationships/image" Target="../media/image13.png"/><Relationship Id="rId1" Type="http://schemas.openxmlformats.org/officeDocument/2006/relationships/tags" Target="../tags/tag3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83285" y="1343660"/>
            <a:ext cx="9144635" cy="1581785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sym typeface="Arial" panose="020B0604020202020204" pitchFamily="34" charset="0"/>
              </a:rPr>
              <a:t>需求工程项目收尾</a:t>
            </a:r>
            <a:endParaRPr lang="zh-CN" altLang="en-US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883285" y="5050155"/>
            <a:ext cx="3540125" cy="832485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sym typeface="Arial" panose="020B0604020202020204" pitchFamily="34" charset="0"/>
              </a:rPr>
              <a:t>G07</a:t>
            </a:r>
            <a:endParaRPr lang="en-US" altLang="zh-CN" sz="3200" dirty="0">
              <a:solidFill>
                <a:schemeClr val="accent1"/>
              </a:solidFill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4425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项目个人分支可以看到具体每个人提交的文档更新和历史信息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0" y="1406243"/>
            <a:ext cx="7209341" cy="496207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8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/>
              <a:t>WBS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2" name="图片 1" descr="WB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" y="874395"/>
            <a:ext cx="10062210" cy="55035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9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  <a:endParaRPr lang="zh-CN" altLang="en-US"/>
          </a:p>
        </p:txBody>
      </p:sp>
      <p:graphicFrame>
        <p:nvGraphicFramePr>
          <p:cNvPr id="8" name="表格 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57312" y="1256805"/>
          <a:ext cx="10801197" cy="5031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1320146"/>
                <a:gridCol w="1200133"/>
                <a:gridCol w="1200133"/>
                <a:gridCol w="1200133"/>
                <a:gridCol w="1200133"/>
                <a:gridCol w="1200133"/>
                <a:gridCol w="1200133"/>
                <a:gridCol w="1200133"/>
              </a:tblGrid>
              <a:tr h="40578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项目管理过程</a:t>
                      </a:r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风险识别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风险评估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风险应对措施</a:t>
                      </a:r>
                      <a:endParaRPr lang="zh-CN" altLang="en-US" dirty="0"/>
                    </a:p>
                  </a:txBody>
                  <a:tcPr/>
                </a:tc>
                <a:tc hMerge="1">
                  <a:tcPr/>
                </a:tc>
              </a:tr>
              <a:tr h="388485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潜在风险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后果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可能性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严重性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不可控性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风险等级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应对措施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预防措施</a:t>
                      </a:r>
                      <a:endParaRPr lang="zh-CN" altLang="en-US" dirty="0"/>
                    </a:p>
                  </a:txBody>
                  <a:tcPr/>
                </a:tc>
              </a:tr>
              <a:tr h="7636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App</a:t>
                      </a:r>
                      <a:r>
                        <a:rPr lang="zh-CN" altLang="en-US" sz="1400" dirty="0"/>
                        <a:t>规模较大，代码量大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无法在期限内完成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减少非必要功能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制定计划，合理分配资源</a:t>
                      </a:r>
                      <a:endParaRPr lang="zh-CN" altLang="en-US" sz="1400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服务器无法达到目标需求标准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无法承受多人使用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提高服务器硬件上的资源投入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对服务器使用只是进行培训</a:t>
                      </a:r>
                      <a:endParaRPr lang="zh-CN" altLang="en-US" sz="1400" dirty="0"/>
                    </a:p>
                  </a:txBody>
                  <a:tcPr/>
                </a:tc>
              </a:tr>
              <a:tr h="79208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每个组空闲员时间安排不统一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任务出现拖沓，进度减慢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组长了解时间安排，合理分配任务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会议时描述自己的状况，多沟通</a:t>
                      </a:r>
                      <a:endParaRPr lang="zh-CN" altLang="en-US" sz="1400" dirty="0"/>
                    </a:p>
                  </a:txBody>
                  <a:tcPr/>
                </a:tc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只有得到学校的资金才能维持运营，无盈利方式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项目难以维护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100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前期选择低成本软件，在得到资金后提高质量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400" dirty="0"/>
                    </a:p>
                    <a:p>
                      <a:pPr algn="ctr"/>
                      <a:r>
                        <a:rPr lang="en-US" altLang="zh-CN" sz="2800" dirty="0"/>
                        <a:t>\</a:t>
                      </a:r>
                      <a:endParaRPr lang="zh-CN" altLang="en-US" sz="2800" dirty="0"/>
                    </a:p>
                  </a:txBody>
                  <a:tcPr/>
                </a:tc>
              </a:tr>
              <a:tr h="9051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竞争激烈，有许多同类项目里正在进行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出现同质化严重现象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在会议时多沟通，集思广益，进行创新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提高创新能力，对城院进行培训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风险子计划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需求子计划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979670" y="363855"/>
            <a:ext cx="251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人力资源和预算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4375" y="1098550"/>
            <a:ext cx="736536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成本估算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按照2020软件方向工作私营平均工资计算得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项目组工资：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1120*49.56=55507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团建预算：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100*5=500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软硬件资源预算：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500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总预算：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56507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第一周：学生分组信息：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第二周：软件需求工程项目计划：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第四周至第七周：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作业：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13876.8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第十一周：软件需求规格说明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SRS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第十三周：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UML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基础知识测试：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第十四周：软件需求变更文档：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第十五周：文档改进：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        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第十六周： 项目收尾 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 - 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课程作业评审：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3469.2</a:t>
            </a:r>
            <a:endParaRPr lang="en-US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67525" y="1621790"/>
            <a:ext cx="385318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工作量估算</a:t>
            </a:r>
            <a:endParaRPr 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5*16*7*2=1120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（小时）</a:t>
            </a:r>
            <a:endParaRPr lang="zh-CN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/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人花费共</a:t>
            </a:r>
            <a:r>
              <a:rPr 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1120</a:t>
            </a:r>
            <a:r>
              <a:rPr 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小时工作（按每日工作两小时计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12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-1" y="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2381250" y="1276350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等周末许罗阳宁更新完甘特图在写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en-US" altLang="zh-CN" dirty="0"/>
              <a:t>GANTT</a:t>
            </a:r>
            <a:r>
              <a:rPr lang="zh-CN" altLang="en-US" dirty="0"/>
              <a:t>图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1" y="0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11</a:t>
            </a:r>
            <a:r>
              <a:rPr lang="zh-CN" altLang="en-US" b="1" dirty="0"/>
              <a:t>，</a:t>
            </a:r>
            <a:r>
              <a:rPr lang="en-US" altLang="zh-CN" b="1" dirty="0"/>
              <a:t>13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1059815"/>
            <a:ext cx="11295380" cy="5394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49495" y="261620"/>
            <a:ext cx="3037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资源图表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02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5753735" cy="80391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软件需求说明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63898" y="1255497"/>
            <a:ext cx="7244427" cy="12957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15844" y="1071862"/>
            <a:ext cx="5303299" cy="4495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业务目标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六边形 23"/>
          <p:cNvSpPr/>
          <p:nvPr/>
        </p:nvSpPr>
        <p:spPr>
          <a:xfrm>
            <a:off x="1176695" y="3382604"/>
            <a:ext cx="1587056" cy="1368469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愿景</a:t>
            </a:r>
            <a:endParaRPr lang="en-US" altLang="zh-CN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视图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5" name="直接箭头连接符 24"/>
          <p:cNvCxnSpPr>
            <a:stCxn id="24" idx="5"/>
            <a:endCxn id="22" idx="1"/>
          </p:cNvCxnSpPr>
          <p:nvPr/>
        </p:nvCxnSpPr>
        <p:spPr>
          <a:xfrm flipV="1">
            <a:off x="2421634" y="1903363"/>
            <a:ext cx="1242264" cy="147924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</p:cNvCxnSpPr>
          <p:nvPr/>
        </p:nvCxnSpPr>
        <p:spPr>
          <a:xfrm>
            <a:off x="2763751" y="4066838"/>
            <a:ext cx="898660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1"/>
            <a:endCxn id="32" idx="1"/>
          </p:cNvCxnSpPr>
          <p:nvPr/>
        </p:nvCxnSpPr>
        <p:spPr>
          <a:xfrm>
            <a:off x="2421634" y="4751073"/>
            <a:ext cx="1240776" cy="1010423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33259" y="1498718"/>
            <a:ext cx="6993996" cy="109213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虽然如今有很多教学网站，但是专门针对一类软件工程大学课程和一类专门的教师；又为学生之间提供交流平台的网站为数不多。这个网站作为一个开课的辅助工具，将有利于教师的教学和学生的学习，让师生之间，同学之间能够充分交流，沟通心得，了解到更多相关知识。</a:t>
            </a:r>
            <a:endParaRPr lang="zh-CN" altLang="zh-CN" sz="16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662409" y="2872792"/>
            <a:ext cx="7244427" cy="18999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514355" y="2706911"/>
            <a:ext cx="5303299" cy="411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愿景说明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98355" y="3129293"/>
            <a:ext cx="6993995" cy="1672547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为了使教师能够把最新，最前沿的关于软件工程的信息传播给学生；为了学生能够利用网络得到老师帮助；为了师生之间，同学之间能够充分交流，沟通心得。软件工程专业课程学习交流系统将提供一个专业的平台。为教师和同学服务，也为软件需求、软件项目管理、软件测试、软件体系结构等软件工程化课程的教学方法提供试验基地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662410" y="5114821"/>
            <a:ext cx="7244427" cy="12933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514356" y="4931187"/>
            <a:ext cx="5303299" cy="44955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1800" dirty="0">
                <a:latin typeface="微软雅黑" panose="020B0503020204020204" charset="-122"/>
                <a:ea typeface="微软雅黑" panose="020B0503020204020204" charset="-122"/>
              </a:rPr>
              <a:t>背景</a:t>
            </a:r>
            <a:endParaRPr lang="zh-CN" altLang="en-US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55827" y="5380742"/>
            <a:ext cx="7136523" cy="1027429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600" dirty="0">
                <a:latin typeface="等线" panose="02010600030101010101" pitchFamily="2" charset="-122"/>
                <a:ea typeface="等线" panose="02010600030101010101" pitchFamily="2" charset="-122"/>
              </a:rPr>
              <a:t>为了使这门课上的出色，使学生能够获得最多的资料，使学生及时的了解世界需求工程的最新动态，以及学生和教师的有效地沟通，老师提出了这么一个设想；作为他的学生也需要一个与教师及同学之间相互交流，及获取资料的平台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论坛：以论坛形式交流，侧重于讨论，用户能够畅所欲言发表自己的观点，与其他用户交流自己的观点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博客：以博客形式交流，侧重于分享，用户能够在其中发表自己的想法，并评论他人的想法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问答：以问答形式交流，侧重于提问，用户能够发起提问或者发表回答，帮助用户解答疑惑。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资料：该平台拥有丰富的资源，用户可以上传资料，也可以下载资料。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个人主页：用户拥有自己的个人主页，展示自己的发表，并且有一定的修改权限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54959" y="1269554"/>
            <a:ext cx="3842401" cy="4636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关联图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2157"/>
            <a:ext cx="6424619" cy="39050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27254" y="2133650"/>
            <a:ext cx="5434700" cy="4276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审核：所有内容的发布需要经过管理员的审核才能发布，用于维护平台环境。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管理数据：数据库管理包括日志、内容等信息，并且作为核心存储空间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教师标识：教师拥有独特的教师标志，能够在发表或回答时体现教师身份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浏览主页：游客只能浏览主页，如果需要更多权限需要注册成用户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增加课程：管理员可以增删网站内的课程</a:t>
            </a:r>
            <a:endParaRPr lang="en-US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举报审理：管理员可以对举报进行审理，并具有删除内容的权力</a:t>
            </a:r>
            <a:endParaRPr lang="zh-CN" altLang="zh-CN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16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5" name="文本框 224"/>
          <p:cNvSpPr txBox="1"/>
          <p:nvPr>
            <p:custDataLst>
              <p:tags r:id="rId2"/>
            </p:custDataLst>
          </p:nvPr>
        </p:nvSpPr>
        <p:spPr>
          <a:xfrm>
            <a:off x="3476624" y="2301875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项目计划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2" name="文本框 221"/>
          <p:cNvSpPr txBox="1"/>
          <p:nvPr>
            <p:custDataLst>
              <p:tags r:id="rId3"/>
            </p:custDataLst>
          </p:nvPr>
        </p:nvSpPr>
        <p:spPr>
          <a:xfrm>
            <a:off x="3478855" y="1397728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4"/>
            </p:custDataLst>
          </p:nvPr>
        </p:nvCxnSpPr>
        <p:spPr>
          <a:xfrm rot="10800000">
            <a:off x="360268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347662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SRS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软件需求说明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>
            <p:custDataLst>
              <p:tags r:id="rId6"/>
            </p:custDataLst>
          </p:nvPr>
        </p:nvSpPr>
        <p:spPr>
          <a:xfrm>
            <a:off x="3486475" y="314562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lang="en-US" altLang="zh-CN" sz="44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19" name="直接连接符 118"/>
          <p:cNvCxnSpPr/>
          <p:nvPr>
            <p:custDataLst>
              <p:tags r:id="rId7"/>
            </p:custDataLst>
          </p:nvPr>
        </p:nvCxnSpPr>
        <p:spPr>
          <a:xfrm rot="10800000">
            <a:off x="361030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>
            <p:custDataLst>
              <p:tags r:id="rId8"/>
            </p:custDataLst>
          </p:nvPr>
        </p:nvSpPr>
        <p:spPr>
          <a:xfrm>
            <a:off x="7604124" y="2315210"/>
            <a:ext cx="3240000" cy="6007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原型与用户手册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6" name="文本框 125"/>
          <p:cNvSpPr txBox="1"/>
          <p:nvPr>
            <p:custDataLst>
              <p:tags r:id="rId9"/>
            </p:custDataLst>
          </p:nvPr>
        </p:nvSpPr>
        <p:spPr>
          <a:xfrm>
            <a:off x="7607625" y="1407253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27" name="直接连接符 126"/>
          <p:cNvCxnSpPr/>
          <p:nvPr>
            <p:custDataLst>
              <p:tags r:id="rId10"/>
            </p:custDataLst>
          </p:nvPr>
        </p:nvCxnSpPr>
        <p:spPr>
          <a:xfrm rot="10800000">
            <a:off x="7731450" y="2148298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文本框 128"/>
          <p:cNvSpPr txBox="1"/>
          <p:nvPr>
            <p:custDataLst>
              <p:tags r:id="rId11"/>
            </p:custDataLst>
          </p:nvPr>
        </p:nvSpPr>
        <p:spPr>
          <a:xfrm>
            <a:off x="7605394" y="4046220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项目总结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0" name="文本框 129"/>
          <p:cNvSpPr txBox="1"/>
          <p:nvPr>
            <p:custDataLst>
              <p:tags r:id="rId12"/>
            </p:custDataLst>
          </p:nvPr>
        </p:nvSpPr>
        <p:spPr>
          <a:xfrm>
            <a:off x="7615245" y="3138636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05</a:t>
            </a:r>
            <a:endParaRPr lang="en-US" altLang="zh-CN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31" name="直接连接符 130"/>
          <p:cNvCxnSpPr/>
          <p:nvPr>
            <p:custDataLst>
              <p:tags r:id="rId13"/>
            </p:custDataLst>
          </p:nvPr>
        </p:nvCxnSpPr>
        <p:spPr>
          <a:xfrm rot="10800000">
            <a:off x="7739070" y="388920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3511549" y="5784215"/>
            <a:ext cx="3240000" cy="6216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Aft>
                <a:spcPts val="200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需求变更管理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15"/>
            </p:custDataLst>
          </p:nvPr>
        </p:nvSpPr>
        <p:spPr>
          <a:xfrm>
            <a:off x="3521400" y="4876631"/>
            <a:ext cx="81534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lang="en-US" altLang="zh-CN" sz="4400" b="1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16"/>
            </p:custDataLst>
          </p:nvPr>
        </p:nvCxnSpPr>
        <p:spPr>
          <a:xfrm rot="10800000">
            <a:off x="3645225" y="5620216"/>
            <a:ext cx="1080135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755650" y="696595"/>
            <a:ext cx="1880235" cy="6953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45720" rIns="91440" bIns="45720" rtlCol="0" anchor="ctr" anchorCtr="1">
            <a:normAutofit/>
          </a:bodyPr>
          <a:lstStyle/>
          <a:p>
            <a:pPr algn="ctr"/>
            <a:r>
              <a:rPr lang="zh-CN" altLang="en-US" sz="3200" b="1" spc="800" dirty="0">
                <a:ln>
                  <a:noFill/>
                </a:ln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目录</a:t>
            </a:r>
            <a:endParaRPr lang="zh-CN" altLang="en-US" sz="3200" b="1" spc="800" dirty="0">
              <a:ln>
                <a:noFill/>
              </a:ln>
              <a:solidFill>
                <a:schemeClr val="bg1"/>
              </a:solidFill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Vision &amp; Scope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574926" y="1269554"/>
          <a:ext cx="7056784" cy="46805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64196"/>
                <a:gridCol w="1764196"/>
                <a:gridCol w="1764196"/>
                <a:gridCol w="1764196"/>
              </a:tblGrid>
              <a:tr h="27108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维度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约束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驱动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自由度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96893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特性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所有特性需要基于《愿景与范围文档》，不能偏离其中的愿景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与干系人讨论、手机用户意见可以进行一些改动，但需要有干系人确认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质量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需要达到业务目标，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50%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的教师和学生愿意使用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需要通过评审，与项目发起人沟通可以有所弹性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7514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排期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一学期的工作，共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周工期，每周打偶需要有成果，完成里程碑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每周的任务可以弹性安排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8756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成本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详见《项目计划书》预算模块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78135"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人员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人小组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团队合理分工，由一名项目经理领导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 </a:t>
                      </a:r>
                      <a:endParaRPr lang="en-US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500793" y="1989634"/>
            <a:ext cx="601443" cy="2736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项目优先级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用户群分类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08226" y="1333555"/>
          <a:ext cx="5904655" cy="47525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8192"/>
                <a:gridCol w="1412818"/>
                <a:gridCol w="3183645"/>
              </a:tblGrid>
              <a:tr h="206632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范围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描述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软工学生、注册学生教师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软工所有学生、其他专业的注册学生、教师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软件工程学科的学生是该项目的主要用户之一，会频繁使用该项目来获取学科资料、信息，与其他用户交流互动，项目的实际需要充分满足学生用户的需求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23979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软工所有老师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软件工程学科的教师也是该项目的主要用户之一，相对频繁使用该项目，但教师不会对资料有高需求，但为了考察学生的知识获取、自己的教学，对于交流互动、分享心得会有较高的需求，项目也要充分考虑教师的这类需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33158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其他对该学科有兴趣但未注册的学生教师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游客用户不具有全部权限，但能够对浏览大部分内容，能够清晰了解软件工程学科的知识圈子，了解到其中的资讯、交流，如果有兴趣能够注册成为主要用户体验更多内容功能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26527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由官方指定的网站管理员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该用户群拥有全部权限，同时也是使用项目最频繁的用户，需要长时间做审核工作，对使用效率尤为看重，项目开发中需要充分优化该用户群的操作体验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19895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其他使用者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编号：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误触、随意使用者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这类用户属于不重要用户，其操作反馈对项目的作用很小，但依然需要一定的参考，用来优化全体用户的体验。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436196" y="1822500"/>
          <a:ext cx="5400600" cy="1569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0150"/>
                <a:gridCol w="1350150"/>
                <a:gridCol w="1350150"/>
                <a:gridCol w="1350150"/>
              </a:tblGrid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名称（编号）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权限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频率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用户级别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一般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次要用户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极高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关键用户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1610">
                <a:tc>
                  <a:txBody>
                    <a:bodyPr/>
                    <a:lstStyle/>
                    <a:p>
                      <a:pPr algn="l"/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>
                          <a:effectLst/>
                        </a:rPr>
                        <a:t>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200" kern="100" dirty="0">
                          <a:effectLst/>
                        </a:rPr>
                        <a:t>不重要用户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6497016" y="3933850"/>
            <a:ext cx="53399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注释：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游客权限：浏览所有内容，但不能下载、发帖、上传，评论的审核更严格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学生权限：浏览所有内容，能够发帖、下载、上传、评论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教师权限：浏览所有内容，能够发帖、下载、上传、评论，并且能够添加教师标识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，能够免审核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级权限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管理员权限：拥有所有权限，能够对用户、资料、帖子等进行后台管理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703625" y="1685052"/>
          <a:ext cx="5040560" cy="44405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8523"/>
                <a:gridCol w="1291735"/>
                <a:gridCol w="2890302"/>
              </a:tblGrid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向浩铭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77621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杨枨、王硕苹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拥有丰富的经验，能够在履行用户代表职责的同时的同时提供项目上的帮助。杨老师作为当然用户侧重提供修改意见，王老师作为潜在用户侧重提供拓展意见。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4053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鲍明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产品代表选择，便于交流访谈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32159">
                <a:tc>
                  <a:txBody>
                    <a:bodyPr/>
                    <a:lstStyle/>
                    <a:p>
                      <a:pPr algn="l"/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叶元潮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作为学生会的管理层，平时接触事务较多，拥有丰富的管理经验，曾使用过多种系统的管理模块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6536273" y="1873935"/>
            <a:ext cx="5040560" cy="1800198"/>
            <a:chOff x="5161824" y="1994966"/>
            <a:chExt cx="3297964" cy="756804"/>
          </a:xfrm>
        </p:grpSpPr>
        <p:sp>
          <p:nvSpPr>
            <p:cNvPr id="12" name="矩形 11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284317" y="2032622"/>
              <a:ext cx="3036413" cy="620438"/>
              <a:chOff x="5284317" y="2911032"/>
              <a:chExt cx="3036413" cy="62043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5284317" y="3153940"/>
                <a:ext cx="3036413" cy="377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提出对项目功能的意见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提出对原型设计的意见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提出所需要的需求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536272" y="3962165"/>
            <a:ext cx="5040559" cy="1800198"/>
            <a:chOff x="5161824" y="1994966"/>
            <a:chExt cx="3297964" cy="756804"/>
          </a:xfrm>
        </p:grpSpPr>
        <p:sp>
          <p:nvSpPr>
            <p:cNvPr id="19" name="矩形 18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84317" y="2032622"/>
              <a:ext cx="3036413" cy="707955"/>
              <a:chOff x="5284317" y="2911032"/>
              <a:chExt cx="3036413" cy="707955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84317" y="2911032"/>
                <a:ext cx="422885" cy="1552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义务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284317" y="3153940"/>
                <a:ext cx="3036413" cy="4650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1.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接受访谈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2.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参与产品迭代后的反馈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  <a:p>
                <a:pPr lvl="0" fontAlgn="base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7EEA"/>
                  </a:buClr>
                  <a:defRPr/>
                </a:pPr>
                <a:r>
                  <a:rPr lang="en-US" altLang="zh-CN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3.</a:t>
                </a:r>
                <a:r>
                  <a:rPr lang="zh-CN" altLang="en-US" sz="1800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对产品原型的试用测试</a:t>
                </a:r>
                <a:endParaRPr lang="zh-CN" altLang="en-US" sz="1800" dirty="0"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产品代表确定</a:t>
            </a:r>
            <a:endParaRPr lang="en-US" altLang="zh-CN" dirty="0"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17902" y="1387121"/>
          <a:ext cx="5184574" cy="44405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3052"/>
                <a:gridCol w="1328641"/>
                <a:gridCol w="2972881"/>
              </a:tblGrid>
              <a:tr h="370044"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产品代表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理由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余浩凯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参与社交圈较广，能够方便的找到多位用户，访谈和交流较方便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480176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许罗阳宁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交流能力较强，对项目的认识最深刻，与老师有较多交流，能够与项目发起人兼教师代表的杨枨老师做较多的沟通，也能与潜在用户王硕苹老师方便的做访谈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110132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邵云飞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转专业的学生，与原专业有较多接触，能够方便的获取不同专业学生的意见，也能方便的访谈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40088">
                <a:tc>
                  <a:txBody>
                    <a:bodyPr/>
                    <a:lstStyle/>
                    <a:p>
                      <a:pPr algn="l"/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徐晟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有专业的交际圈，能够找到合适的有管理员经验的用户代表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6437887" y="628461"/>
            <a:ext cx="5040559" cy="1521818"/>
            <a:chOff x="5161824" y="1994966"/>
            <a:chExt cx="3297964" cy="756804"/>
          </a:xfrm>
        </p:grpSpPr>
        <p:sp>
          <p:nvSpPr>
            <p:cNvPr id="10" name="矩形 9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284317" y="2032622"/>
              <a:ext cx="3036413" cy="631076"/>
              <a:chOff x="5284317" y="2911032"/>
              <a:chExt cx="3036413" cy="631076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5284317" y="2911032"/>
                <a:ext cx="444204" cy="241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权力</a:t>
                </a:r>
                <a:endParaRPr lang="en-US" altLang="zh-CN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84317" y="3153940"/>
                <a:ext cx="3036413" cy="388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深入用户群体，与用户沟通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协助、引导用户做出决策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3.</a:t>
                </a:r>
                <a:r>
                  <a:rPr lang="zh-CN" altLang="zh-CN" sz="1800" kern="100" dirty="0">
                    <a:solidFill>
                      <a:schemeClr val="bg1"/>
                    </a:solidFill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作为开发组和用户之间的桥梁</a:t>
                </a:r>
                <a:endPara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6450547" y="2294293"/>
            <a:ext cx="5040559" cy="4149638"/>
            <a:chOff x="5161824" y="1994966"/>
            <a:chExt cx="3297964" cy="791449"/>
          </a:xfrm>
        </p:grpSpPr>
        <p:sp>
          <p:nvSpPr>
            <p:cNvPr id="16" name="矩形 15"/>
            <p:cNvSpPr/>
            <p:nvPr/>
          </p:nvSpPr>
          <p:spPr>
            <a:xfrm>
              <a:off x="5161824" y="1994966"/>
              <a:ext cx="3297964" cy="7568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3043" y="2023780"/>
              <a:ext cx="1600882" cy="762635"/>
              <a:chOff x="5273043" y="2902190"/>
              <a:chExt cx="1600882" cy="762635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297353" y="2902190"/>
                <a:ext cx="422885" cy="70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800" kern="0" dirty="0">
                    <a:latin typeface="微软雅黑" panose="020B0503020204020204" charset="-122"/>
                    <a:ea typeface="微软雅黑" panose="020B0503020204020204" charset="-122"/>
                  </a:rPr>
                  <a:t>工作</a:t>
                </a:r>
                <a:endParaRPr lang="en-US" altLang="zh-CN" sz="1800" kern="0" dirty="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5273043" y="2979823"/>
                <a:ext cx="1600882" cy="6850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1.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制定计划：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）细化产品的范围和约束条件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）识别需要与之交互的其它系统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）评估新系统对业务操作的其他影响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2.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需求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1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）从用户收集需求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2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）确定用例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3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）解决用户需求冲突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4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）定义优先级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5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）确定质量与性能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6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）评估原型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  7</a:t>
                </a:r>
                <a:r>
                  <a:rPr lang="zh-CN" altLang="zh-CN" sz="1400" kern="100" dirty="0">
                    <a:effectLst/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rPr>
                  <a:t>）用户访谈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需求获取与确认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10" y="568960"/>
            <a:ext cx="5796280" cy="95186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655" y="4009390"/>
            <a:ext cx="10829290" cy="438150"/>
            <a:chOff x="534438" y="3368953"/>
            <a:chExt cx="10944224" cy="438144"/>
          </a:xfrm>
          <a:solidFill>
            <a:schemeClr val="bg1">
              <a:lumMod val="65000"/>
            </a:schemeClr>
          </a:solidFill>
        </p:grpSpPr>
        <p:sp>
          <p:nvSpPr>
            <p:cNvPr id="19" name="矩形 18"/>
            <p:cNvSpPr/>
            <p:nvPr/>
          </p:nvSpPr>
          <p:spPr>
            <a:xfrm>
              <a:off x="11049789" y="3503489"/>
              <a:ext cx="50397" cy="16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34438" y="3368953"/>
              <a:ext cx="10944224" cy="438144"/>
              <a:chOff x="623889" y="3209929"/>
              <a:chExt cx="10944224" cy="438144"/>
            </a:xfrm>
            <a:grpFill/>
          </p:grpSpPr>
          <p:sp>
            <p:nvSpPr>
              <p:cNvPr id="21" name="矩形 20"/>
              <p:cNvSpPr/>
              <p:nvPr/>
            </p:nvSpPr>
            <p:spPr>
              <a:xfrm>
                <a:off x="623889" y="3344465"/>
                <a:ext cx="5039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717047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66901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108099" y="3344465"/>
                <a:ext cx="9613876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0994902" y="3344465"/>
                <a:ext cx="107093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0759220" y="3344465"/>
                <a:ext cx="198437" cy="16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11159803" y="3239763"/>
                <a:ext cx="438144" cy="37847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</p:grpSp>
      <p:cxnSp>
        <p:nvCxnSpPr>
          <p:cNvPr id="5" name="肘形连接符 4"/>
          <p:cNvCxnSpPr/>
          <p:nvPr/>
        </p:nvCxnSpPr>
        <p:spPr>
          <a:xfrm rot="5400000" flipH="1" flipV="1">
            <a:off x="472202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43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9" name="六边形 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64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95755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2" name="矩形 1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文本框 6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学生代表访谈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对象：鲍明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访谈人：邵云飞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7" name="肘形连接符 16"/>
          <p:cNvCxnSpPr/>
          <p:nvPr/>
        </p:nvCxnSpPr>
        <p:spPr>
          <a:xfrm rot="5400000" flipH="1" flipV="1">
            <a:off x="3052594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3238825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2" name="六边形 31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72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676147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35" name="矩形 34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75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游客代表访谈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对象：向铭浩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访谈人：余浩凯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7" name="肘形连接符 36"/>
          <p:cNvCxnSpPr/>
          <p:nvPr/>
        </p:nvCxnSpPr>
        <p:spPr>
          <a:xfrm rot="5400000" flipH="1" flipV="1">
            <a:off x="5632986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5819217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39" name="六边形 38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79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5.9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256539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42" name="矩形 41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3" name="文本框 82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44" name="肘形连接符 43"/>
          <p:cNvCxnSpPr/>
          <p:nvPr/>
        </p:nvCxnSpPr>
        <p:spPr>
          <a:xfrm rot="5400000" flipH="1" flipV="1">
            <a:off x="8213378" y="3269037"/>
            <a:ext cx="1101332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8329591" y="3892590"/>
            <a:ext cx="720080" cy="676392"/>
            <a:chOff x="1039738" y="3090803"/>
            <a:chExt cx="720080" cy="676392"/>
          </a:xfrm>
          <a:solidFill>
            <a:srgbClr val="005DA2"/>
          </a:solidFill>
        </p:grpSpPr>
        <p:sp>
          <p:nvSpPr>
            <p:cNvPr id="46" name="六边形 4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96" name="文本框 86"/>
            <p:cNvSpPr txBox="1"/>
            <p:nvPr/>
          </p:nvSpPr>
          <p:spPr>
            <a:xfrm>
              <a:off x="1039738" y="3298194"/>
              <a:ext cx="7200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8836931" y="2353127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98" name="矩形 97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3" name="文本框 89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04" name="肘形连接符 103"/>
          <p:cNvCxnSpPr/>
          <p:nvPr/>
        </p:nvCxnSpPr>
        <p:spPr>
          <a:xfrm rot="16200000" flipH="1">
            <a:off x="1972831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组合 104"/>
          <p:cNvGrpSpPr/>
          <p:nvPr/>
        </p:nvGrpSpPr>
        <p:grpSpPr>
          <a:xfrm>
            <a:off x="1948629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06" name="六边形 10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7" name="文本框 93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5.7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385951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09" name="矩形 108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文本框 96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1" name="肘形连接符 110"/>
          <p:cNvCxnSpPr/>
          <p:nvPr/>
        </p:nvCxnSpPr>
        <p:spPr>
          <a:xfrm rot="16200000" flipH="1">
            <a:off x="4553223" y="4836328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组合 111"/>
          <p:cNvGrpSpPr/>
          <p:nvPr/>
        </p:nvGrpSpPr>
        <p:grpSpPr>
          <a:xfrm>
            <a:off x="4529021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13" name="六边形 112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4" name="文本框 101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5.8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4966343" y="481131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16" name="矩形 115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7" name="文本框 104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项目发起人访谈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对象：杨枨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just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访谈人：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all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18" name="肘形连接符 117"/>
          <p:cNvCxnSpPr/>
          <p:nvPr/>
        </p:nvCxnSpPr>
        <p:spPr>
          <a:xfrm rot="16200000" flipH="1">
            <a:off x="7160597" y="4809346"/>
            <a:ext cx="626503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/>
          <p:cNvGrpSpPr/>
          <p:nvPr/>
        </p:nvGrpSpPr>
        <p:grpSpPr>
          <a:xfrm>
            <a:off x="7109413" y="3892590"/>
            <a:ext cx="583096" cy="676392"/>
            <a:chOff x="1109756" y="3090803"/>
            <a:chExt cx="583096" cy="676392"/>
          </a:xfrm>
          <a:solidFill>
            <a:schemeClr val="accent1"/>
          </a:solidFill>
        </p:grpSpPr>
        <p:sp>
          <p:nvSpPr>
            <p:cNvPr id="120" name="六边形 119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1" name="文本框 108"/>
            <p:cNvSpPr txBox="1"/>
            <p:nvPr/>
          </p:nvSpPr>
          <p:spPr>
            <a:xfrm>
              <a:off x="1115002" y="3298194"/>
              <a:ext cx="577850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5.11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7546735" y="4811319"/>
            <a:ext cx="1822739" cy="778337"/>
            <a:chOff x="1853741" y="1952625"/>
            <a:chExt cx="1413335" cy="887672"/>
          </a:xfrm>
          <a:solidFill>
            <a:schemeClr val="bg1">
              <a:lumMod val="75000"/>
            </a:schemeClr>
          </a:solidFill>
        </p:grpSpPr>
        <p:sp>
          <p:nvSpPr>
            <p:cNvPr id="123" name="矩形 122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4" name="文本框 111"/>
            <p:cNvSpPr txBox="1"/>
            <p:nvPr/>
          </p:nvSpPr>
          <p:spPr>
            <a:xfrm>
              <a:off x="1853742" y="1997871"/>
              <a:ext cx="1413334" cy="8424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管理员代表访谈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对象：叶元潮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访谈人：徐晟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9625735" y="3892590"/>
            <a:ext cx="682162" cy="676392"/>
            <a:chOff x="1045689" y="3090803"/>
            <a:chExt cx="682162" cy="676392"/>
          </a:xfrm>
          <a:solidFill>
            <a:schemeClr val="accent1"/>
          </a:solidFill>
        </p:grpSpPr>
        <p:sp>
          <p:nvSpPr>
            <p:cNvPr id="126" name="六边形 125"/>
            <p:cNvSpPr/>
            <p:nvPr/>
          </p:nvSpPr>
          <p:spPr>
            <a:xfrm rot="5400000">
              <a:off x="1063108" y="3137451"/>
              <a:ext cx="676392" cy="583096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27" name="文本框 114"/>
            <p:cNvSpPr txBox="1"/>
            <p:nvPr/>
          </p:nvSpPr>
          <p:spPr>
            <a:xfrm>
              <a:off x="1045689" y="3298194"/>
              <a:ext cx="68216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5.15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128" name="肘形连接符 71"/>
          <p:cNvCxnSpPr/>
          <p:nvPr/>
        </p:nvCxnSpPr>
        <p:spPr>
          <a:xfrm rot="16200000" flipH="1">
            <a:off x="9714006" y="4863179"/>
            <a:ext cx="680467" cy="145774"/>
          </a:xfrm>
          <a:prstGeom prst="bentConnector2">
            <a:avLst/>
          </a:prstGeom>
          <a:ln>
            <a:solidFill>
              <a:srgbClr val="414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10127126" y="4782088"/>
            <a:ext cx="1757259" cy="876262"/>
            <a:chOff x="1853741" y="1952625"/>
            <a:chExt cx="1413335" cy="876262"/>
          </a:xfrm>
          <a:solidFill>
            <a:schemeClr val="bg1">
              <a:lumMod val="75000"/>
            </a:schemeClr>
          </a:solidFill>
        </p:grpSpPr>
        <p:sp>
          <p:nvSpPr>
            <p:cNvPr id="130" name="矩形 129"/>
            <p:cNvSpPr/>
            <p:nvPr/>
          </p:nvSpPr>
          <p:spPr>
            <a:xfrm>
              <a:off x="1853741" y="1952625"/>
              <a:ext cx="1413334" cy="8762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1" name="文本框 111"/>
            <p:cNvSpPr txBox="1"/>
            <p:nvPr/>
          </p:nvSpPr>
          <p:spPr>
            <a:xfrm>
              <a:off x="1853742" y="1997871"/>
              <a:ext cx="1413334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defRPr sz="1200">
                  <a:gradFill>
                    <a:gsLst>
                      <a:gs pos="0">
                        <a:schemeClr val="bg1">
                          <a:shade val="30000"/>
                          <a:satMod val="115000"/>
                        </a:schemeClr>
                      </a:gs>
                      <a:gs pos="50000">
                        <a:schemeClr val="bg1">
                          <a:shade val="67500"/>
                          <a:satMod val="115000"/>
                        </a:schemeClr>
                      </a:gs>
                      <a:gs pos="100000">
                        <a:schemeClr val="bg1">
                          <a:shade val="100000"/>
                          <a:satMod val="115000"/>
                        </a:schemeClr>
                      </a:gs>
                    </a:gsLst>
                    <a:lin ang="16200000" scaled="1"/>
                  </a:gra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教师代表访谈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对象：王硕苹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访谈人：许罗阳宁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需求用例文档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821" name="直接连接符 2820"/>
          <p:cNvCxnSpPr/>
          <p:nvPr/>
        </p:nvCxnSpPr>
        <p:spPr>
          <a:xfrm>
            <a:off x="4087199" y="1802821"/>
            <a:ext cx="0" cy="4507297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2" name="直接连接符 2821"/>
          <p:cNvCxnSpPr/>
          <p:nvPr/>
        </p:nvCxnSpPr>
        <p:spPr>
          <a:xfrm>
            <a:off x="8039422" y="1802821"/>
            <a:ext cx="0" cy="450729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4" name="11 Rectángulo"/>
          <p:cNvSpPr/>
          <p:nvPr/>
        </p:nvSpPr>
        <p:spPr>
          <a:xfrm>
            <a:off x="694606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登陆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8972" y="1701602"/>
          <a:ext cx="3802935" cy="48588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2550"/>
                <a:gridCol w="986489"/>
                <a:gridCol w="986948"/>
                <a:gridCol w="986948"/>
              </a:tblGrid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登陆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创建日期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2022/4/15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游客点击登录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游客点击登陆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用户拥有已注册账号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解锁用户权限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1661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点击登录按钮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弹出登录框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输入账号密码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4.</a:t>
                      </a:r>
                      <a:r>
                        <a:rPr lang="zh-CN" sz="1100" kern="100">
                          <a:effectLst/>
                        </a:rPr>
                        <a:t>选择用户身份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5.</a:t>
                      </a:r>
                      <a:r>
                        <a:rPr lang="zh-CN" sz="1100" kern="100">
                          <a:effectLst/>
                        </a:rPr>
                        <a:t>点击登录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6.</a:t>
                      </a:r>
                      <a:r>
                        <a:rPr lang="zh-CN" sz="1100" kern="100">
                          <a:effectLst/>
                        </a:rPr>
                        <a:t>登陆成功返回原页面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1.1</a:t>
                      </a:r>
                      <a:r>
                        <a:rPr lang="zh-CN" sz="1100" kern="100">
                          <a:effectLst/>
                        </a:rPr>
                        <a:t>点击需要用户权限的内容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5830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账号密码为空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密码错误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账号不存在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极高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88709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用户信息从数据库中调取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435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9" name="11 Rectángulo"/>
          <p:cNvSpPr/>
          <p:nvPr/>
        </p:nvSpPr>
        <p:spPr>
          <a:xfrm>
            <a:off x="4615619" y="1177301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注册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0" name="11 Rectángulo"/>
          <p:cNvSpPr/>
          <p:nvPr/>
        </p:nvSpPr>
        <p:spPr>
          <a:xfrm>
            <a:off x="8555740" y="1177300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忘记密码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224390" y="1672671"/>
          <a:ext cx="3741632" cy="49167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067"/>
                <a:gridCol w="970705"/>
                <a:gridCol w="1941860"/>
              </a:tblGrid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ID</a:t>
                      </a:r>
                      <a:r>
                        <a:rPr lang="zh-CN" sz="1200" kern="100">
                          <a:effectLst/>
                        </a:rPr>
                        <a:t>和名称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创建人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徐过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首要角色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描述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游客想要成为用户需要注册账号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触发条件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游客点击注册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前置条件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游客点击注册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游客未拥有账号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后置条件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数据库中增加用户信息 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866106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正常流程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输入账号密码手机号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选择用户身份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点击注册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注册成功自动登录返回主页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可选流程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\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51966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异常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1.</a:t>
                      </a:r>
                      <a:r>
                        <a:rPr lang="zh-CN" sz="1200" kern="100" dirty="0">
                          <a:effectLst/>
                        </a:rPr>
                        <a:t>账号密码为空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2.</a:t>
                      </a:r>
                      <a:r>
                        <a:rPr lang="zh-CN" sz="1200" kern="100" dirty="0">
                          <a:effectLst/>
                        </a:rPr>
                        <a:t>账号密码格式错误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just"/>
                      <a:r>
                        <a:rPr lang="en-US" sz="1200" kern="100" dirty="0">
                          <a:effectLst/>
                        </a:rPr>
                        <a:t>3.</a:t>
                      </a:r>
                      <a:r>
                        <a:rPr lang="zh-CN" sz="1200" kern="100" dirty="0">
                          <a:effectLst/>
                        </a:rPr>
                        <a:t>账号已注册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优先级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使用频率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高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01295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商业规则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346442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其他信息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用户信息加入到数据库中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管理员会定期对数据库维护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  <a:tr h="173221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假设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/>
                      <a:r>
                        <a:rPr lang="en-US" sz="12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137095" y="1673875"/>
          <a:ext cx="3934774" cy="48865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1759"/>
                <a:gridCol w="1020689"/>
                <a:gridCol w="1021163"/>
                <a:gridCol w="1021163"/>
              </a:tblGrid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ID</a:t>
                      </a:r>
                      <a:r>
                        <a:rPr lang="zh-CN" sz="1100" kern="100">
                          <a:effectLst/>
                        </a:rPr>
                        <a:t>和名称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忘记密码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创建人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徐过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创建日期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2022/4/24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首要角色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次要角色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\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描述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用户忘记了密码想要找回密码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触发条件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游客点击注册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前置条件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游客点击忘记密码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游客忘记了密码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后置条件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数据库中更新新密码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368247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正常流程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1.</a:t>
                      </a:r>
                      <a:r>
                        <a:rPr lang="zh-CN" sz="1100" kern="100" dirty="0">
                          <a:effectLst/>
                        </a:rPr>
                        <a:t>点击忘记密码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2.</a:t>
                      </a:r>
                      <a:r>
                        <a:rPr lang="zh-CN" sz="1100" kern="100" dirty="0">
                          <a:effectLst/>
                        </a:rPr>
                        <a:t>输入账号手机号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3.</a:t>
                      </a:r>
                      <a:r>
                        <a:rPr lang="zh-CN" sz="1100" kern="100" dirty="0">
                          <a:effectLst/>
                        </a:rPr>
                        <a:t>选择用户身份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4.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5.</a:t>
                      </a:r>
                      <a:r>
                        <a:rPr lang="zh-CN" sz="1100" kern="100" dirty="0">
                          <a:effectLst/>
                        </a:rPr>
                        <a:t>跳转到输入新密码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6.</a:t>
                      </a:r>
                      <a:r>
                        <a:rPr lang="zh-CN" sz="1100" kern="100" dirty="0">
                          <a:effectLst/>
                        </a:rPr>
                        <a:t>输入新密码</a:t>
                      </a:r>
                      <a:endParaRPr lang="zh-CN" sz="10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7.</a:t>
                      </a:r>
                      <a:r>
                        <a:rPr lang="zh-CN" sz="1100" kern="100" dirty="0">
                          <a:effectLst/>
                        </a:rPr>
                        <a:t>点击确认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可选流程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\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586392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异常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账号密码为空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账号密码格式错误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3.</a:t>
                      </a:r>
                      <a:r>
                        <a:rPr lang="zh-CN" sz="1100" kern="100">
                          <a:effectLst/>
                        </a:rPr>
                        <a:t>账号不存在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优先级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使用频率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中等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商业规则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390928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其他信息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1.</a:t>
                      </a:r>
                      <a:r>
                        <a:rPr lang="zh-CN" sz="1100" kern="100">
                          <a:effectLst/>
                        </a:rPr>
                        <a:t>用户信息在据库中更新</a:t>
                      </a:r>
                      <a:endParaRPr lang="zh-CN" sz="1000" kern="100">
                        <a:effectLst/>
                      </a:endParaRPr>
                    </a:p>
                    <a:p>
                      <a:pPr algn="just"/>
                      <a:r>
                        <a:rPr lang="en-US" sz="1100" kern="100">
                          <a:effectLst/>
                        </a:rPr>
                        <a:t>2.</a:t>
                      </a:r>
                      <a:r>
                        <a:rPr lang="zh-CN" sz="1100" kern="100">
                          <a:effectLst/>
                        </a:rPr>
                        <a:t>管理员会定期对数据库维护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  <a:tr h="195464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假设</a:t>
                      </a:r>
                      <a:endParaRPr lang="zh-CN" sz="100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gridSpan="3"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5294" marR="65294" marT="0" marB="0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19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4" grpId="0" bldLvl="0" animBg="1"/>
      <p:bldP spid="19" grpId="0" bldLvl="0" animBg="1"/>
      <p:bldP spid="2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用例图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9" y="1557586"/>
            <a:ext cx="4080842" cy="4594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1869422"/>
            <a:ext cx="5763429" cy="39724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类图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1" y="1534344"/>
            <a:ext cx="10081120" cy="48621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状态转换图，数据流图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11 Rectángulo"/>
          <p:cNvSpPr/>
          <p:nvPr/>
        </p:nvSpPr>
        <p:spPr>
          <a:xfrm>
            <a:off x="1320988" y="1365827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10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状态转换图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4" name="11 Rectángulo"/>
          <p:cNvSpPr/>
          <p:nvPr/>
        </p:nvSpPr>
        <p:spPr>
          <a:xfrm>
            <a:off x="7679382" y="1374236"/>
            <a:ext cx="2940068" cy="4028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数据流图</a:t>
            </a:r>
            <a:endParaRPr lang="en-US" altLang="zh-CN" sz="14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2287320"/>
            <a:ext cx="6010630" cy="3456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3088"/>
            <a:ext cx="5944430" cy="392484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454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对话框图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93" y="1125422"/>
            <a:ext cx="9073008" cy="519596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-1" y="0"/>
            <a:ext cx="164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20</a:t>
            </a:r>
            <a:r>
              <a:rPr lang="zh-CN" altLang="en-US" b="1" dirty="0"/>
              <a:t>，</a:t>
            </a:r>
            <a:r>
              <a:rPr lang="en-US" altLang="zh-CN" b="1" dirty="0"/>
              <a:t>33</a:t>
            </a:r>
            <a:r>
              <a:rPr lang="zh-CN" altLang="en-US" b="1" dirty="0"/>
              <a:t>，</a:t>
            </a:r>
            <a:r>
              <a:rPr lang="en-US" altLang="zh-CN" b="1" dirty="0"/>
              <a:t>34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01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67538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项目计划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非功能性需求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06104" y="12505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06104" y="2596104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13872" y="25961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6104" y="3941703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13872" y="3941703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806104" y="5287302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13872" y="5287301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1049884" y="1569843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该网站可自动适应设备分辨率，且兼容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MacOS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13872" y="125050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TextBox 19"/>
          <p:cNvSpPr txBox="1"/>
          <p:nvPr/>
        </p:nvSpPr>
        <p:spPr>
          <a:xfrm>
            <a:off x="1057435" y="1220864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适应性需求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TextBox 20"/>
          <p:cNvSpPr txBox="1"/>
          <p:nvPr/>
        </p:nvSpPr>
        <p:spPr>
          <a:xfrm>
            <a:off x="1049884" y="2917764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该项目讲用户信息保存在数据库中，除管理员外无用户拥有查看修改的权限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21"/>
          <p:cNvSpPr txBox="1"/>
          <p:nvPr/>
        </p:nvSpPr>
        <p:spPr>
          <a:xfrm>
            <a:off x="1057435" y="2569923"/>
            <a:ext cx="1464497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保密性需求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TextBox 22"/>
          <p:cNvSpPr txBox="1"/>
          <p:nvPr/>
        </p:nvSpPr>
        <p:spPr>
          <a:xfrm>
            <a:off x="1049884" y="4266906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50KB/S  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1G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	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网络速度达到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   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运行内存大于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TextBox 23"/>
          <p:cNvSpPr txBox="1"/>
          <p:nvPr/>
        </p:nvSpPr>
        <p:spPr>
          <a:xfrm>
            <a:off x="1057435" y="3896550"/>
            <a:ext cx="2926436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计算机硬件资源利用需求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TextBox 24"/>
          <p:cNvSpPr txBox="1"/>
          <p:nvPr/>
        </p:nvSpPr>
        <p:spPr>
          <a:xfrm>
            <a:off x="1049884" y="5611592"/>
            <a:ext cx="4868787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硬件：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设备、网络设备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软件：支持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TextBox 25"/>
          <p:cNvSpPr txBox="1"/>
          <p:nvPr/>
        </p:nvSpPr>
        <p:spPr>
          <a:xfrm>
            <a:off x="1057435" y="5262613"/>
            <a:ext cx="1220841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环境需求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234459" y="12512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234459" y="2596847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142227" y="25968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234459" y="3942446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142227" y="3942446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234459" y="5288045"/>
            <a:ext cx="5328592" cy="1184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2227" y="5288044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TextBox 17"/>
          <p:cNvSpPr txBox="1"/>
          <p:nvPr/>
        </p:nvSpPr>
        <p:spPr>
          <a:xfrm>
            <a:off x="6478239" y="1570586"/>
            <a:ext cx="4940795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最大需求：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运存（下载时）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最小需求：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200MB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运存（浏览时）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42227" y="1251247"/>
            <a:ext cx="3112799" cy="344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19"/>
          <p:cNvSpPr txBox="1"/>
          <p:nvPr/>
        </p:nvSpPr>
        <p:spPr>
          <a:xfrm>
            <a:off x="6485790" y="1221607"/>
            <a:ext cx="2265181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计算机资源需求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20"/>
          <p:cNvSpPr txBox="1"/>
          <p:nvPr/>
        </p:nvSpPr>
        <p:spPr>
          <a:xfrm>
            <a:off x="6478239" y="2918507"/>
            <a:ext cx="4940795" cy="75924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最低需求：  能够支持网络设备，并浏览网页即可。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建议需求： 能够有较高的网络速度，并且有较高的图像运算能力，以保证网页的浏览和响应速度。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TextBox 21"/>
          <p:cNvSpPr txBox="1"/>
          <p:nvPr/>
        </p:nvSpPr>
        <p:spPr>
          <a:xfrm>
            <a:off x="6485790" y="257066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计算机硬件需求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TextBox 22"/>
          <p:cNvSpPr txBox="1"/>
          <p:nvPr/>
        </p:nvSpPr>
        <p:spPr>
          <a:xfrm>
            <a:off x="6478239" y="4267649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Windows/Linux/Mac OS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网页端需要支持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html5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TextBox 23"/>
          <p:cNvSpPr txBox="1"/>
          <p:nvPr/>
        </p:nvSpPr>
        <p:spPr>
          <a:xfrm>
            <a:off x="6485790" y="3897293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计算机软件需求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TextBox 24"/>
          <p:cNvSpPr txBox="1"/>
          <p:nvPr/>
        </p:nvSpPr>
        <p:spPr>
          <a:xfrm>
            <a:off x="6478239" y="5612335"/>
            <a:ext cx="4868787" cy="5412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需要正常的网路流通，网速低于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200KB/S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浏览会受到影响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ts val="1735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下载速度与网速正相关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TextBox 25"/>
          <p:cNvSpPr txBox="1"/>
          <p:nvPr/>
        </p:nvSpPr>
        <p:spPr>
          <a:xfrm>
            <a:off x="6485790" y="5263356"/>
            <a:ext cx="1951810" cy="415494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zh-CN" altLang="en-US" sz="19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计算机通信需求</a:t>
            </a:r>
            <a:endParaRPr lang="zh-CN" altLang="en-US" sz="19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0" y="0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21</a:t>
            </a:r>
            <a:r>
              <a:rPr lang="zh-CN" altLang="en-US" b="1" dirty="0"/>
              <a:t>，</a:t>
            </a:r>
            <a:r>
              <a:rPr lang="en-US" altLang="zh-CN" b="1" dirty="0"/>
              <a:t>31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2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37" grpId="0" bldLvl="0" animBg="1"/>
      <p:bldP spid="38" grpId="0" bldLvl="0" animBg="1"/>
      <p:bldP spid="39" grpId="0" bldLvl="0" animBg="1"/>
      <p:bldP spid="40" grpId="0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0" grpId="0" bldLvl="0" animBg="1"/>
      <p:bldP spid="51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/>
      <p:bldP spid="57" grpId="0" bldLvl="0" animBg="1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45" y="1308100"/>
            <a:ext cx="4685030" cy="52031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  <a:endParaRPr lang="zh-CN" altLang="en-US"/>
          </a:p>
          <a:p>
            <a:r>
              <a:rPr lang="zh-CN" altLang="en-US"/>
              <a:t>价值：1（几乎无法带来价值）9（价值超乎预计）</a:t>
            </a:r>
            <a:endParaRPr lang="zh-CN" altLang="en-US"/>
          </a:p>
          <a:p>
            <a:r>
              <a:rPr lang="zh-CN" altLang="en-US"/>
              <a:t>成本：1（成本几乎为0）9（成本无法承担）</a:t>
            </a:r>
            <a:endParaRPr lang="zh-CN" altLang="en-US"/>
          </a:p>
          <a:p>
            <a:r>
              <a:rPr lang="zh-CN" altLang="en-US"/>
              <a:t>风险：1（风险几乎为0）9（风险无法承担）</a:t>
            </a:r>
            <a:endParaRPr lang="zh-CN" altLang="en-US"/>
          </a:p>
          <a:p>
            <a:r>
              <a:rPr lang="zh-CN" altLang="en-US"/>
              <a:t>权重  相对价值：相对损失：成本：风险=1:1:1:1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860" y="1787525"/>
            <a:ext cx="3503295" cy="46545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用户需求优先级打分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85280" y="68643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12510" y="190500"/>
            <a:ext cx="50920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优先级=价值%/（成本%+风险%）</a:t>
            </a:r>
            <a:endParaRPr lang="zh-CN" altLang="en-US"/>
          </a:p>
          <a:p>
            <a:r>
              <a:rPr lang="zh-CN" altLang="en-US"/>
              <a:t>价值：1（几乎无法带来价值）9（价值超乎预计）</a:t>
            </a:r>
            <a:endParaRPr lang="zh-CN" altLang="en-US"/>
          </a:p>
          <a:p>
            <a:r>
              <a:rPr lang="zh-CN" altLang="en-US"/>
              <a:t>成本：1（成本几乎为0）9（成本无法承担）</a:t>
            </a:r>
            <a:endParaRPr lang="zh-CN" altLang="en-US"/>
          </a:p>
          <a:p>
            <a:r>
              <a:rPr lang="zh-CN" altLang="en-US"/>
              <a:t>风险：1（风险几乎为0）9（风险无法承担）</a:t>
            </a:r>
            <a:endParaRPr lang="zh-CN" altLang="en-US"/>
          </a:p>
          <a:p>
            <a:r>
              <a:rPr lang="zh-CN" altLang="en-US"/>
              <a:t>权重  相对价值：相对损失：成本：风险=1:1:1:1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40" y="1099820"/>
            <a:ext cx="4041775" cy="53955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45" y="1719580"/>
            <a:ext cx="3979545" cy="48882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用户需求优先级排序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670" y="1099185"/>
            <a:ext cx="3860800" cy="5499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70" y="1099185"/>
            <a:ext cx="3828415" cy="5758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680" y="3136265"/>
            <a:ext cx="3107690" cy="16846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22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需求可行性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72195" y="1192719"/>
          <a:ext cx="5267960" cy="4968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3980"/>
                <a:gridCol w="2633980"/>
              </a:tblGrid>
              <a:tr h="33123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需求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实现风险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</a:t>
                      </a:r>
                      <a:r>
                        <a:rPr lang="en-US" sz="1200" kern="100" dirty="0">
                          <a:effectLst/>
                        </a:rPr>
                        <a:t>/</a:t>
                      </a:r>
                      <a:r>
                        <a:rPr lang="zh-CN" sz="1200" kern="100" dirty="0">
                          <a:effectLst/>
                        </a:rPr>
                        <a:t>游客使用该网站中的论坛功能，参与话题讨论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论坛的使用量超过负载，导致服务器卡顿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游客使用该网站中的博客功能，参与内容浏览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博客的使用量超过负载，导致服务器卡顿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游客使用该网站中的问答功能，参与问题讨论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问答的使用量超过负载，导致服务器卡顿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2494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该网站提供丰富的资料共用户下载，用户也可以上传资料分享给其他用户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下载的人数过多导致下载速度缓慢；</a:t>
                      </a:r>
                      <a:endParaRPr lang="zh-CN" sz="1050" kern="100">
                        <a:effectLst/>
                      </a:endParaRPr>
                    </a:p>
                    <a:p>
                      <a:pPr algn="just"/>
                      <a:r>
                        <a:rPr lang="zh-CN" sz="1200" kern="100">
                          <a:effectLst/>
                        </a:rPr>
                        <a:t>网络安全不够完善，可能会有数据库被入侵的风险；上传的内容过大，导致服务器卡顿；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该网站游客有较多约束，登陆才能够进行下载资料、上传文件等操作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人员混杂，对校内服务所要求的相应的安全保障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62474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自定义子标签</a:t>
                      </a:r>
                      <a:endParaRPr lang="zh-CN" sz="1050" kern="10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难以管理，不方便归类，同时可能导致一些非法内容传播</a:t>
                      </a:r>
                      <a:endParaRPr lang="zh-CN" sz="105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3978" y="1192719"/>
          <a:ext cx="5005401" cy="49685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17984"/>
                <a:gridCol w="1587417"/>
              </a:tblGrid>
              <a:tr h="451687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冲突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结果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355060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教师认为</a:t>
                      </a:r>
                      <a:r>
                        <a:rPr lang="zh-CN" sz="1200" kern="0">
                          <a:effectLst/>
                        </a:rPr>
                        <a:t>课程列表可以根据需要让管理员进行增删，但我们认为</a:t>
                      </a:r>
                      <a:r>
                        <a:rPr lang="zh-CN" sz="1200" kern="100">
                          <a:effectLst/>
                        </a:rPr>
                        <a:t>管理员可能是校方聘请的非专业人员，对课程的管理可能有问题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以教师需求为准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0337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用户代表想要自定义子标签，但我们认为难以管理，不方便归类，同时可能导致一些非法内容传播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未设置自定义子标签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258433"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管理员代表认为</a:t>
                      </a:r>
                      <a:r>
                        <a:rPr lang="zh-CN" sz="1200" kern="0" dirty="0">
                          <a:effectLst/>
                        </a:rPr>
                        <a:t>为了能够实现对用户具体不当发言（发帖）的管理，需要现在筛选查询模块添加创建人条件筛选，以便实现精确管理，但我们认为</a:t>
                      </a:r>
                      <a:r>
                        <a:rPr lang="zh-CN" sz="1200" kern="100" dirty="0">
                          <a:effectLst/>
                        </a:rPr>
                        <a:t>由于我们是固定标签进行筛选，要对创建人进行筛选的话需要创建大量专属标签，对系统负载较大。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未添加</a:t>
                      </a:r>
                      <a:r>
                        <a:rPr lang="zh-CN" sz="1200" kern="0" dirty="0">
                          <a:effectLst/>
                        </a:rPr>
                        <a:t>创建人条件筛选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23</a:t>
            </a:r>
            <a:endParaRPr lang="zh-CN" altLang="en-US" b="1" dirty="0"/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74980" y="791845"/>
            <a:ext cx="2025650" cy="7239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JAD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会议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95" y="424180"/>
            <a:ext cx="3743960" cy="612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320" y="1963420"/>
            <a:ext cx="4251960" cy="38614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390" y="375920"/>
            <a:ext cx="9634855" cy="1588135"/>
          </a:xfrm>
        </p:spPr>
        <p:txBody>
          <a:bodyPr>
            <a:normAutofit/>
          </a:bodyPr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br>
              <a:rPr lang="en-US" dirty="0">
                <a:latin typeface="微软雅黑" panose="020B0503020204020204" charset="-122"/>
                <a:sym typeface="+mn-ea"/>
              </a:rPr>
            </a:br>
            <a:br>
              <a:rPr lang="en-US" dirty="0">
                <a:latin typeface="微软雅黑" panose="020B0503020204020204" charset="-122"/>
                <a:sym typeface="+mn-ea"/>
              </a:rPr>
            </a:br>
            <a:r>
              <a:rPr lang="zh-CN" altLang="en-US" dirty="0">
                <a:latin typeface="微软雅黑" panose="020B0503020204020204" charset="-122"/>
                <a:sym typeface="+mn-ea"/>
              </a:rPr>
              <a:t>数据字典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874645" y="375920"/>
          <a:ext cx="7340600" cy="62363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3300"/>
                <a:gridCol w="1004570"/>
                <a:gridCol w="1007745"/>
                <a:gridCol w="1140460"/>
                <a:gridCol w="3184525"/>
              </a:tblGrid>
              <a:tr h="5175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数据元素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描述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组成方式或数据类型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涉及用例编号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7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用户个人信息数据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学号 + 密码 + 专业 + 头像 + 手机号 + 个性签名 + 用户类型 + 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用户设置的密码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{字符}*8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80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邮箱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用户的邮箱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{字符}*30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UC-6,UC-7,UC-8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专业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用户所在专业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用户对应唯一编号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字母 + {数字}*8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用户填的手机号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长整型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{数字}*11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68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个性签名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用户自定义个性签名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[描述]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用户类型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用户所属的用户类型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{老师 | 学生 | 游客}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96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{男 | 女}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UC-6,UC-7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75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论坛贴数据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论坛板块的数据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编号 + 标题 + 内容 + 楼主 + 标签 + 发帖时间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UC-1,UC-11,UC-13,UC-9,UC-16,UC-17,UC-18,UC-19,UC-20,UC-21,UC-22,UC-23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楼主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论坛发帖用户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LZ + 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标题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论坛标题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u="sng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内容</a:t>
                      </a:r>
                      <a:endParaRPr lang="en-US" altLang="en-US" sz="1200" b="0" u="sng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论坛内容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字符型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{字符}*200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UC-21,UC-20,UC-22,UC-24,UC-25,UC-26,UC-27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29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 --ER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图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70" y="1188720"/>
            <a:ext cx="9979660" cy="4935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30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624955" y="1953895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32</a:t>
            </a:r>
            <a:endParaRPr lang="zh-CN" altLang="en-US" b="1" dirty="0"/>
          </a:p>
        </p:txBody>
      </p:sp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5680" y="2071699"/>
          <a:ext cx="3391535" cy="2867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1365"/>
              </a:tblGrid>
              <a:tr h="401320"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需求来源：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用户访谈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问卷调查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文档分析</a:t>
                      </a:r>
                      <a:endParaRPr lang="zh-CN" altLang="en-US" dirty="0"/>
                    </a:p>
                  </a:txBody>
                  <a:tcPr/>
                </a:tc>
              </a:tr>
              <a:tr h="5926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4.JAD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会议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005" y="2072005"/>
            <a:ext cx="4914900" cy="24479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155" y="4519930"/>
            <a:ext cx="5057775" cy="18002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92700" y="1253490"/>
            <a:ext cx="4718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SRS</a:t>
            </a:r>
            <a:r>
              <a:rPr lang="zh-CN" altLang="en-US" sz="2400"/>
              <a:t>中的用户访谈以及</a:t>
            </a:r>
            <a:r>
              <a:rPr lang="en-US" altLang="zh-CN" sz="2400"/>
              <a:t>JAD</a:t>
            </a:r>
            <a:r>
              <a:rPr lang="zh-CN" altLang="en-US" sz="2400"/>
              <a:t>会议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112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35</a:t>
            </a:r>
            <a:r>
              <a:rPr lang="zh-CN" altLang="en-US" b="1" dirty="0"/>
              <a:t>，</a:t>
            </a:r>
            <a:r>
              <a:rPr lang="en-US" altLang="zh-CN" b="1" dirty="0"/>
              <a:t>36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781050"/>
            <a:ext cx="4767580" cy="54813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25" y="781050"/>
            <a:ext cx="4358005" cy="57067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001405" y="12143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项目章程</a:t>
            </a:r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79820" y="946785"/>
            <a:ext cx="4897120" cy="54197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0350" y="182245"/>
            <a:ext cx="5954395" cy="6323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项目章程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项目名称：零柒学习平台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项目授权日期：2月21日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项目开始日期：2月21日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项目结束日期：6月1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日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关键日程里程碑：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第一周：                学生分组信息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第二周：                软件需求工程项目计划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第四周至第七周： 	 UML作业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第十一周：             软件需求规格说明SRS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第十三周：             UML基础知识测试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第十四周：             软件需求变更文档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第十五周：             文档改进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第十六周：             项目收尾 - -  课程作业评审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83430" y="2617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860425"/>
            <a:ext cx="3803597" cy="588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38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36570" y="10998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23795" y="1972310"/>
            <a:ext cx="5800725" cy="37052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168525" y="55372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-1735" r="38884"/>
          <a:stretch>
            <a:fillRect/>
          </a:stretch>
        </p:blipFill>
        <p:spPr>
          <a:xfrm>
            <a:off x="6311265" y="2337435"/>
            <a:ext cx="5268595" cy="21266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185" y="1447165"/>
            <a:ext cx="5163820" cy="45993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dirty="0">
                <a:latin typeface="微软雅黑" panose="020B0503020204020204" charset="-122"/>
                <a:sym typeface="+mn-ea"/>
              </a:rPr>
              <a:t>SRS</a:t>
            </a:r>
            <a:endParaRPr 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7231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24955" y="704215"/>
            <a:ext cx="678815" cy="4845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39</a:t>
            </a:r>
            <a:endParaRPr lang="zh-CN" altLang="en-US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085340" y="467360"/>
            <a:ext cx="5316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内部评审需要修改和改进的</a:t>
            </a:r>
            <a:r>
              <a:rPr lang="zh-CN" altLang="en-US" dirty="0"/>
              <a:t>部分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0" y="922020"/>
            <a:ext cx="4534535" cy="5607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625" y="1460500"/>
            <a:ext cx="4801235" cy="4378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03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需求变更管理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需求管理工具</a:t>
            </a:r>
            <a:r>
              <a:rPr lang="en-US" altLang="zh-CN" dirty="0">
                <a:latin typeface="微软雅黑" panose="020B0503020204020204" charset="-122"/>
                <a:sym typeface="+mn-ea"/>
              </a:rPr>
              <a:t>---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统御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70" y="1459230"/>
            <a:ext cx="9649460" cy="4733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需求变更影响分析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90" y="1819910"/>
            <a:ext cx="9547371" cy="46841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95525" y="1275715"/>
            <a:ext cx="63538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采用需求变更管理工具，分析需求变更影响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5930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需求跟踪矩阵部分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0" y="1069975"/>
            <a:ext cx="5141595" cy="55200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005" y="1962785"/>
            <a:ext cx="5800725" cy="3733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41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charset="-122"/>
                <a:sym typeface="+mn-ea"/>
              </a:rPr>
              <a:t>CCB</a:t>
            </a:r>
            <a:r>
              <a:rPr lang="zh-CN" altLang="en-US" dirty="0">
                <a:latin typeface="微软雅黑" panose="020B0503020204020204" charset="-122"/>
                <a:sym typeface="+mn-ea"/>
              </a:rPr>
              <a:t>章程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23380" y="1963420"/>
            <a:ext cx="678815" cy="573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权力</a:t>
            </a:r>
            <a:endParaRPr lang="en-US" altLang="zh-CN" sz="180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9804"/>
          <a:stretch>
            <a:fillRect/>
          </a:stretch>
        </p:blipFill>
        <p:spPr>
          <a:xfrm>
            <a:off x="1296670" y="1818640"/>
            <a:ext cx="5553075" cy="4235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03770" y="789940"/>
            <a:ext cx="3558540" cy="55835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1656715" y="129667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角色与职责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87290" y="91567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变更请求陈述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42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30" y="1287780"/>
            <a:ext cx="5304155" cy="5112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9350" y="247967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需求变更简述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60" y="1099820"/>
            <a:ext cx="5534025" cy="5334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项目计划</a:t>
            </a:r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8565515" y="989330"/>
            <a:ext cx="3103245" cy="5659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87045" y="864870"/>
            <a:ext cx="584771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本项目以需求分析为主，主体工作分为三个部分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1）项目计划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1、拟定章程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2、拟定甘特图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3、修订WBS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4、修订OBS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5、项目干系人分析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6、预算计算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7、风险预测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8、人力资源调配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9、培训计划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10、会议纪要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2）可行性分析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1、SWOT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2、可选的方案拟定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3、经济可行性分析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4、技术可行性分析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5、法律可行性分析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6、用户可行性分析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7、建议的系统分析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3）需求分析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0" y="1315720"/>
            <a:ext cx="4063365" cy="5208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0085" y="4649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需求变更申请报告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55015" y="1711960"/>
            <a:ext cx="53047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变更细节：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1、注册界面增加邮箱，用于发送消息的途径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2、在点赞、评论、关注按钮中增加逻辑，在触发时发送消息给用户的同时发送邮件到教师的邮箱。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3、修改了消息推送的执行顺序，增加了分支步骤，同时推送消息到网站消息界面和邮箱。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80" y="1963420"/>
            <a:ext cx="4457700" cy="3276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84340" y="139192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邮件模板：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43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723380" y="1963420"/>
            <a:ext cx="4640580" cy="1475740"/>
            <a:chOff x="5284317" y="2911032"/>
            <a:chExt cx="3036413" cy="620438"/>
          </a:xfrm>
        </p:grpSpPr>
        <p:sp>
          <p:nvSpPr>
            <p:cNvPr id="14" name="矩形 13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284317" y="3153940"/>
              <a:ext cx="3036413" cy="377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提出对项目功能的意见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提出对原型设计的意见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提出所需要的需求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表格 3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86790" y="1522835"/>
          <a:ext cx="10218490" cy="45803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3933"/>
                <a:gridCol w="7954557"/>
              </a:tblGrid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变更请求</a:t>
                      </a:r>
                      <a:r>
                        <a:rPr lang="en-US" sz="1100" kern="100">
                          <a:effectLst/>
                        </a:rPr>
                        <a:t>ID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C001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标题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需求变更：教师消息推送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462235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描述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（执行顺序）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希望增加教师动态的推送功能，有新的教师相关的变化，比如：别人的关注、新的回复、新的评论等，都能马上推送给相关教师的微信或邮箱。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zh-CN" sz="1100" kern="100" dirty="0">
                          <a:effectLst/>
                        </a:rPr>
                        <a:t>变更细节：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1</a:t>
                      </a:r>
                      <a:r>
                        <a:rPr lang="zh-CN" sz="1100" kern="100" dirty="0">
                          <a:effectLst/>
                        </a:rPr>
                        <a:t>、注册界面增加邮箱，用于发送消息的途径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2</a:t>
                      </a:r>
                      <a:r>
                        <a:rPr lang="zh-CN" sz="1100" kern="100" dirty="0">
                          <a:effectLst/>
                        </a:rPr>
                        <a:t>、在点赞、评论、关注按钮中增加逻辑，在触发时发送消息给用户的同时发送邮件到教师的邮箱。</a:t>
                      </a:r>
                      <a:endParaRPr lang="zh-CN" sz="900" kern="100" dirty="0">
                        <a:effectLst/>
                      </a:endParaRPr>
                    </a:p>
                    <a:p>
                      <a:pPr algn="just"/>
                      <a:r>
                        <a:rPr lang="en-US" sz="1100" kern="100" dirty="0">
                          <a:effectLst/>
                        </a:rPr>
                        <a:t>3</a:t>
                      </a:r>
                      <a:r>
                        <a:rPr lang="zh-CN" sz="1100" kern="100" dirty="0">
                          <a:effectLst/>
                        </a:rPr>
                        <a:t>、修改了消息推送的执行顺序，增加了分支步骤，同时推送消息到网站消息界面和邮箱。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评估人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吴晨洋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准备日期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2022/5/29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预计总时间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19h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67983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预期排期影响</a:t>
                      </a:r>
                      <a:endParaRPr lang="zh-CN" sz="900" kern="100">
                        <a:effectLst/>
                      </a:endParaRPr>
                    </a:p>
                    <a:p>
                      <a:pPr algn="just"/>
                      <a:r>
                        <a:rPr lang="zh-CN" sz="1100" kern="100">
                          <a:effectLst/>
                        </a:rPr>
                        <a:t>（工作量）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 dirty="0">
                          <a:effectLst/>
                        </a:rPr>
                        <a:t>4</a:t>
                      </a:r>
                      <a:r>
                        <a:rPr lang="zh-CN" sz="1100" kern="100" dirty="0">
                          <a:effectLst/>
                        </a:rPr>
                        <a:t>工作日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18399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其他成本影响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100" kern="100">
                          <a:effectLst/>
                        </a:rPr>
                        <a:t>/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质量影响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优化了消息功能的实现，在未使用该网站时也能够实时收到邮件来确认点赞、评论、关注等信息。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其他受影响的组件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注册、消息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487411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其他受影响的任务（依赖性）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依赖于用力的文档：测试用例、原型设计、数据字典、可行性分析优先级、用户手册、</a:t>
                      </a:r>
                      <a:r>
                        <a:rPr lang="en-US" sz="1100" kern="100" dirty="0" err="1">
                          <a:effectLst/>
                        </a:rPr>
                        <a:t>srs</a:t>
                      </a:r>
                      <a:r>
                        <a:rPr lang="zh-CN" sz="1100" kern="100" dirty="0">
                          <a:effectLst/>
                        </a:rPr>
                        <a:t>，都需要修订，需要增加推送消息相关的内容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  <a:tr h="324940"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>
                          <a:effectLst/>
                        </a:rPr>
                        <a:t>生命周期成本问题（进度）</a:t>
                      </a:r>
                      <a:endParaRPr lang="zh-CN" sz="9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100" kern="100" dirty="0">
                          <a:effectLst/>
                        </a:rPr>
                        <a:t>增加了额外的排期，计划增加当下工作时间，做到在预计交付时间之前能完成。</a:t>
                      </a:r>
                      <a:endParaRPr lang="zh-CN" sz="9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0435" marR="60435" marT="0" marB="0"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0560" y="376075"/>
            <a:ext cx="9626400" cy="72360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charset="-122"/>
                <a:sym typeface="+mn-ea"/>
              </a:rPr>
              <a:t>需求变更影响</a:t>
            </a:r>
            <a:endParaRPr lang="zh-CN" altLang="en-US" dirty="0">
              <a:latin typeface="微软雅黑" panose="020B050302020402020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624955" y="704215"/>
            <a:ext cx="4640580" cy="1410335"/>
            <a:chOff x="5284317" y="2911032"/>
            <a:chExt cx="3036413" cy="701431"/>
          </a:xfrm>
        </p:grpSpPr>
        <p:sp>
          <p:nvSpPr>
            <p:cNvPr id="6" name="矩形 5"/>
            <p:cNvSpPr/>
            <p:nvPr/>
          </p:nvSpPr>
          <p:spPr>
            <a:xfrm>
              <a:off x="5284317" y="2911032"/>
              <a:ext cx="444204" cy="2410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80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权力</a:t>
              </a:r>
              <a:endParaRPr lang="en-US" altLang="zh-CN" sz="1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284317" y="3153940"/>
              <a:ext cx="3036413" cy="4585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1.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深入用户群体，用户沟通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2.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协助、引导用户做出决策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  <a:p>
              <a:pPr algn="l"/>
              <a:r>
                <a:rPr lang="en-US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3.</a:t>
              </a:r>
              <a:r>
                <a:rPr lang="zh-CN" altLang="zh-CN" sz="1800" kern="100" dirty="0">
                  <a:solidFill>
                    <a:schemeClr val="bg1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作为开发组和用户之间的桥梁</a:t>
              </a:r>
              <a:endParaRPr lang="zh-CN" altLang="zh-CN" sz="1800" kern="100" dirty="0">
                <a:solidFill>
                  <a:schemeClr val="bg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45</a:t>
            </a:r>
            <a:endParaRPr lang="zh-CN" altLang="en-US" b="1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10210" y="1105535"/>
          <a:ext cx="6056630" cy="53511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9140"/>
                <a:gridCol w="1507490"/>
              </a:tblGrid>
              <a:tr h="390525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1.</a:t>
                      </a:r>
                      <a:r>
                        <a:rPr lang="zh-CN" sz="1400" kern="100">
                          <a:effectLst/>
                        </a:rPr>
                        <a:t>该变更是增强还是损害满足任何业务需求的能力？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增强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2.</a:t>
                      </a:r>
                      <a:r>
                        <a:rPr lang="zh-CN" sz="1400" kern="100">
                          <a:effectLst/>
                        </a:rPr>
                        <a:t>基线中是否有需求和该变更相冲突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3.</a:t>
                      </a:r>
                      <a:r>
                        <a:rPr lang="zh-CN" sz="1400" kern="100">
                          <a:effectLst/>
                        </a:rPr>
                        <a:t>是否有其他待处理的需求变更和该变更冲突？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有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4.</a:t>
                      </a:r>
                      <a:r>
                        <a:rPr lang="zh-CN" sz="1400" kern="100">
                          <a:effectLst/>
                        </a:rPr>
                        <a:t>如果不进行变更，业务上或技术上有哪些后果？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无法完全满足用户的需求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5.</a:t>
                      </a:r>
                      <a:r>
                        <a:rPr lang="zh-CN" sz="1400" kern="100">
                          <a:effectLst/>
                        </a:rPr>
                        <a:t>如果接受该变更，是否有不利的副作用或其他潜在风险？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6.</a:t>
                      </a:r>
                      <a:r>
                        <a:rPr lang="zh-CN" sz="1400" kern="100">
                          <a:effectLst/>
                        </a:rPr>
                        <a:t>该变更是否会损害性能或其他质量属性？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7.</a:t>
                      </a:r>
                      <a:r>
                        <a:rPr lang="zh-CN" sz="1400" kern="100">
                          <a:effectLst/>
                        </a:rPr>
                        <a:t>该变更在已知的技术限制或人员能力下是否可行？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可行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8.</a:t>
                      </a:r>
                      <a:r>
                        <a:rPr lang="zh-CN" sz="1400" kern="100">
                          <a:effectLst/>
                        </a:rPr>
                        <a:t>该变更是否对开发、测试或操作环境所需的任何资源提出了无法接受的需求？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9.</a:t>
                      </a:r>
                      <a:r>
                        <a:rPr lang="zh-CN" sz="1400" kern="100">
                          <a:effectLst/>
                        </a:rPr>
                        <a:t>是否需要购买工具才能实现并测试该变更？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97790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10.</a:t>
                      </a:r>
                      <a:r>
                        <a:rPr lang="zh-CN" sz="1400" kern="100">
                          <a:effectLst/>
                        </a:rPr>
                        <a:t>该变更如何影响当前项目计划中的任务的顺序、依赖、投入或持续时间？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该变更会产生需求的变化，引出一系列文档修订和</a:t>
                      </a:r>
                      <a:r>
                        <a:rPr lang="en-US" sz="1400" kern="100">
                          <a:effectLst/>
                        </a:rPr>
                        <a:t>ccb</a:t>
                      </a:r>
                      <a:r>
                        <a:rPr lang="zh-CN" sz="1400" kern="100">
                          <a:effectLst/>
                        </a:rPr>
                        <a:t>会议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33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11.</a:t>
                      </a:r>
                      <a:r>
                        <a:rPr lang="zh-CN" sz="1400" kern="100">
                          <a:effectLst/>
                        </a:rPr>
                        <a:t>是否需要原型或者用户输入验证该变更？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116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12.</a:t>
                      </a:r>
                      <a:r>
                        <a:rPr lang="zh-CN" sz="1400" kern="100">
                          <a:effectLst/>
                        </a:rPr>
                        <a:t>如果接受该变更，项目中已投入的努力会被浪费掉吗？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否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13.</a:t>
                      </a:r>
                      <a:r>
                        <a:rPr lang="zh-CN" sz="1400" kern="100">
                          <a:effectLst/>
                        </a:rPr>
                        <a:t>提议的变更会导致产品单位成本增加吗？比如是否会增加第三方产品许可使用费？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>
                          <a:effectLst/>
                        </a:rPr>
                        <a:t>是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6720">
                <a:tc>
                  <a:txBody>
                    <a:bodyPr/>
                    <a:lstStyle/>
                    <a:p>
                      <a:pPr algn="just"/>
                      <a:r>
                        <a:rPr lang="en-US" sz="1400" kern="100">
                          <a:effectLst/>
                        </a:rPr>
                        <a:t>14.</a:t>
                      </a:r>
                      <a:r>
                        <a:rPr lang="zh-CN" sz="1400" kern="100">
                          <a:effectLst/>
                        </a:rPr>
                        <a:t>此变更会影响到市场营销、生产</a:t>
                      </a:r>
                      <a:r>
                        <a:rPr lang="en-US" sz="1400" kern="100">
                          <a:effectLst/>
                        </a:rPr>
                        <a:t>/</a:t>
                      </a:r>
                      <a:r>
                        <a:rPr lang="zh-CN" sz="1400" kern="100">
                          <a:effectLst/>
                        </a:rPr>
                        <a:t>制造、培训和客服计划吗？</a:t>
                      </a:r>
                      <a:endParaRPr lang="zh-CN" sz="14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400" kern="100" dirty="0">
                          <a:effectLst/>
                        </a:rPr>
                        <a:t>否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6630035" y="1099820"/>
          <a:ext cx="5284470" cy="54419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28365"/>
                <a:gridCol w="1856105"/>
              </a:tblGrid>
              <a:tr h="3968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1.</a:t>
                      </a:r>
                      <a:r>
                        <a:rPr lang="zh-CN" sz="1200" kern="100">
                          <a:effectLst/>
                        </a:rPr>
                        <a:t>识别用户接口所需要的任何变更、增加或删除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用户注册时需要增加邮箱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105092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2.</a:t>
                      </a:r>
                      <a:r>
                        <a:rPr lang="zh-CN" sz="1200" kern="100">
                          <a:effectLst/>
                        </a:rPr>
                        <a:t>识别报告、数据库或文件中的任何变更、增加或删除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用例文档中增加消息推送用例，测试用例、原型设计、数据字典、可行性分析、优先级、用户手册、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3.</a:t>
                      </a:r>
                      <a:r>
                        <a:rPr lang="zh-CN" sz="1200" kern="100">
                          <a:effectLst/>
                        </a:rPr>
                        <a:t>识别必须创建、修改或删除的设计组件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原型界面注册增加邮箱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137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4.</a:t>
                      </a:r>
                      <a:r>
                        <a:rPr lang="zh-CN" sz="1200" kern="100">
                          <a:effectLst/>
                        </a:rPr>
                        <a:t>识别必须创建、修改或删除的源文件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84010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5.</a:t>
                      </a:r>
                      <a:r>
                        <a:rPr lang="zh-CN" sz="1200" kern="100">
                          <a:effectLst/>
                        </a:rPr>
                        <a:t>识别构建文件或过程中需要的任何变更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用例文档、测试用例、原型设计、数据字典、可行性分析、优先级、用户手册、</a:t>
                      </a:r>
                      <a:r>
                        <a:rPr lang="en-US" sz="1200" kern="100">
                          <a:effectLst/>
                        </a:rPr>
                        <a:t>srs</a:t>
                      </a:r>
                      <a:r>
                        <a:rPr lang="zh-CN" sz="1200" kern="100">
                          <a:effectLst/>
                        </a:rPr>
                        <a:t>修订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6.</a:t>
                      </a:r>
                      <a:r>
                        <a:rPr lang="zh-CN" sz="1200" kern="100">
                          <a:effectLst/>
                        </a:rPr>
                        <a:t>识别现有的单元测试、集成测试和系统测试中所需要的修改或删除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测试用例中增加消息推送的测试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164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7.</a:t>
                      </a:r>
                      <a:r>
                        <a:rPr lang="zh-CN" sz="1200" kern="100">
                          <a:effectLst/>
                        </a:rPr>
                        <a:t>估算所需要的新的单元测试、集成测试和系统测试的数量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单元测试：</a:t>
                      </a: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8.</a:t>
                      </a:r>
                      <a:r>
                        <a:rPr lang="zh-CN" sz="1200" kern="100">
                          <a:effectLst/>
                        </a:rPr>
                        <a:t>识别需要创建或修改的帮助界面、培训或支持材料或其他用户文档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用户用户手册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0955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9.</a:t>
                      </a:r>
                      <a:r>
                        <a:rPr lang="zh-CN" sz="1200" kern="100">
                          <a:effectLst/>
                        </a:rPr>
                        <a:t>识别受变更影响的其他应用、库或硬件组织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邮箱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10185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10.</a:t>
                      </a:r>
                      <a:r>
                        <a:rPr lang="zh-CN" sz="1200" kern="100">
                          <a:effectLst/>
                        </a:rPr>
                        <a:t>识别需要购买或修改的第三方软件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>
                          <a:effectLst/>
                        </a:rPr>
                        <a:t>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0370">
                <a:tc>
                  <a:txBody>
                    <a:bodyPr/>
                    <a:lstStyle/>
                    <a:p>
                      <a:pPr algn="just"/>
                      <a:r>
                        <a:rPr lang="en-US" sz="1200" kern="100">
                          <a:effectLst/>
                        </a:rPr>
                        <a:t>11.</a:t>
                      </a:r>
                      <a:r>
                        <a:rPr lang="zh-CN" sz="1200" kern="100">
                          <a:effectLst/>
                        </a:rPr>
                        <a:t>识别变更对该项目管理计划、质量保障计划、配置管理计划或其他计划的影响。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200" kern="100" dirty="0">
                          <a:effectLst/>
                        </a:rPr>
                        <a:t>需要修订</a:t>
                      </a:r>
                      <a:r>
                        <a:rPr lang="en-US" sz="1200" kern="100" dirty="0" err="1">
                          <a:effectLst/>
                        </a:rPr>
                        <a:t>srs</a:t>
                      </a:r>
                      <a:r>
                        <a:rPr lang="zh-CN" sz="1200" kern="100" dirty="0">
                          <a:effectLst/>
                        </a:rPr>
                        <a:t>文档和基线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04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原型与用户手册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590" y="666115"/>
            <a:ext cx="6311900" cy="57918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1780" y="25654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主页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5045" y="25076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博客板块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254125"/>
            <a:ext cx="8590280" cy="4980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0585" y="24790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问答板块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839470"/>
            <a:ext cx="8891905" cy="57492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课程板块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455" y="1265555"/>
            <a:ext cx="9447530" cy="4835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06925" y="48021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250825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资源库板块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545" y="1235075"/>
            <a:ext cx="9105900" cy="438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46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83760" y="604675"/>
            <a:ext cx="9626400" cy="72360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界面原型</a:t>
            </a:r>
            <a:endParaRPr lang="zh-CN" altLang="en-US" dirty="0"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55" y="1328420"/>
            <a:ext cx="8133715" cy="49669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2615" y="24784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个人主页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项目会议</a:t>
            </a:r>
            <a:endParaRPr lang="zh-CN" altLang="en-US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-2172" r="71921"/>
          <a:stretch>
            <a:fillRect/>
          </a:stretch>
        </p:blipFill>
        <p:spPr>
          <a:xfrm>
            <a:off x="10074275" y="1024890"/>
            <a:ext cx="1247775" cy="5198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963930"/>
            <a:ext cx="3798570" cy="5466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0640" y="1200785"/>
            <a:ext cx="4410075" cy="2792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2190" y="5193665"/>
            <a:ext cx="3103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每周一和周四晚上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点会议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635" cy="1108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1264285" y="434340"/>
            <a:ext cx="2096135" cy="1965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rtlCol="0" anchor="ctr" anchorCtr="0">
            <a:normAutofit fontScale="57500" lnSpcReduction="10000"/>
          </a:bodyPr>
          <a:lstStyle/>
          <a:p>
            <a:pPr algn="ctr"/>
            <a:r>
              <a:rPr lang="en-US" altLang="zh-CN" sz="21500" b="1" dirty="0">
                <a:ln w="25400">
                  <a:solidFill>
                    <a:schemeClr val="accent1"/>
                  </a:solidFill>
                </a:ln>
                <a:noFill/>
                <a:uFillTx/>
                <a:latin typeface="Arial" panose="020B0604020202020204" pitchFamily="34" charset="0"/>
                <a:ea typeface="微软雅黑" panose="020B0503020204020204" charset="-122"/>
                <a:cs typeface="+mj-lt"/>
                <a:sym typeface="Arial" panose="020B0604020202020204" pitchFamily="34" charset="0"/>
              </a:rPr>
              <a:t>05</a:t>
            </a:r>
            <a:endParaRPr lang="en-US" altLang="zh-CN" sz="21500" b="1" dirty="0">
              <a:ln w="25400">
                <a:solidFill>
                  <a:schemeClr val="accent1"/>
                </a:solidFill>
              </a:ln>
              <a:noFill/>
              <a:uFillTx/>
              <a:latin typeface="Arial" panose="020B0604020202020204" pitchFamily="34" charset="0"/>
              <a:ea typeface="微软雅黑" panose="020B0503020204020204" charset="-122"/>
              <a:cs typeface="+mj-lt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3313430" y="2962275"/>
            <a:ext cx="4852670" cy="80391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Arial" panose="020B0604020202020204" pitchFamily="34" charset="0"/>
              </a:rPr>
              <a:t>项目总结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Team Building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838200" y="1274445"/>
            <a:ext cx="55949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目的：</a:t>
            </a:r>
            <a:endParaRPr lang="zh-CN" altLang="en-US" sz="2400"/>
          </a:p>
          <a:p>
            <a:r>
              <a:rPr lang="zh-CN" altLang="en-US" sz="2400"/>
              <a:t>1.提高团队凝聚力</a:t>
            </a:r>
            <a:endParaRPr lang="zh-CN" altLang="en-US" sz="2400"/>
          </a:p>
          <a:p>
            <a:r>
              <a:rPr lang="zh-CN" altLang="en-US" sz="2400"/>
              <a:t>2.讨论详细问题解决方案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38200" y="2588895"/>
            <a:ext cx="55949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/>
              <a:t>方式：</a:t>
            </a:r>
            <a:endParaRPr lang="zh-CN" altLang="en-US" sz="2400"/>
          </a:p>
          <a:p>
            <a:r>
              <a:rPr lang="zh-CN" altLang="en-US" sz="2400"/>
              <a:t>cc梦工厂咖啡厅</a:t>
            </a:r>
            <a:endParaRPr lang="zh-CN" altLang="en-US" sz="2400"/>
          </a:p>
        </p:txBody>
      </p:sp>
      <p:pic>
        <p:nvPicPr>
          <p:cNvPr id="6" name="图片 1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1115" y="1274445"/>
            <a:ext cx="4903470" cy="36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43325"/>
            <a:ext cx="4943475" cy="22002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50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移动课堂</a:t>
            </a:r>
            <a:r>
              <a:rPr lang="zh-CN" altLang="en-US"/>
              <a:t>助理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54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79755" y="1071880"/>
            <a:ext cx="11054715" cy="5015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当我们在拿到一个新的项目时，我们要先确定好一个大的选题方向，</a:t>
            </a:r>
            <a:r>
              <a:rPr lang="zh-CN" altLang="en-US" sz="2000">
                <a:solidFill>
                  <a:srgbClr val="C00000"/>
                </a:solidFill>
              </a:rPr>
              <a:t>确定选题</a:t>
            </a:r>
            <a:r>
              <a:rPr lang="zh-CN" altLang="en-US" sz="2000"/>
              <a:t>，开展小组会议去先对这个项目进行初步讨论，并且</a:t>
            </a:r>
            <a:r>
              <a:rPr lang="zh-CN" altLang="en-US" sz="2000">
                <a:solidFill>
                  <a:srgbClr val="C00000"/>
                </a:solidFill>
              </a:rPr>
              <a:t>制定好项目章程</a:t>
            </a:r>
            <a:r>
              <a:rPr lang="zh-CN" altLang="en-US" sz="2000"/>
              <a:t>，之后到了项目计划阶段需要</a:t>
            </a:r>
            <a:r>
              <a:rPr lang="zh-CN" altLang="en-US" sz="2000">
                <a:solidFill>
                  <a:srgbClr val="C00000"/>
                </a:solidFill>
              </a:rPr>
              <a:t>完成需求获取</a:t>
            </a:r>
            <a:r>
              <a:rPr lang="zh-CN" altLang="en-US" sz="2000"/>
              <a:t>，需求获取第一步需要确定并</a:t>
            </a:r>
            <a:r>
              <a:rPr lang="zh-CN" altLang="en-US" sz="2000">
                <a:solidFill>
                  <a:srgbClr val="C00000"/>
                </a:solidFill>
              </a:rPr>
              <a:t>编写项目的视图与范围</a:t>
            </a:r>
            <a:r>
              <a:rPr lang="zh-CN" altLang="en-US" sz="2000"/>
              <a:t>，再然后是</a:t>
            </a:r>
            <a:r>
              <a:rPr lang="zh-CN" altLang="en-US" sz="2000">
                <a:solidFill>
                  <a:srgbClr val="C00000"/>
                </a:solidFill>
              </a:rPr>
              <a:t>确定需求开发过程</a:t>
            </a:r>
            <a:r>
              <a:rPr lang="zh-CN" altLang="en-US" sz="2000"/>
              <a:t>，再对可能使用和和我们项目有关的用户进行</a:t>
            </a:r>
            <a:r>
              <a:rPr lang="zh-CN" altLang="en-US" sz="2000">
                <a:solidFill>
                  <a:srgbClr val="C00000"/>
                </a:solidFill>
              </a:rPr>
              <a:t>用户群分类</a:t>
            </a:r>
            <a:r>
              <a:rPr lang="zh-CN" altLang="en-US" sz="2000"/>
              <a:t>，之后我们要</a:t>
            </a:r>
            <a:r>
              <a:rPr lang="zh-CN" altLang="en-US" sz="2000">
                <a:solidFill>
                  <a:srgbClr val="C00000"/>
                </a:solidFill>
              </a:rPr>
              <a:t>选出产品代表</a:t>
            </a:r>
            <a:r>
              <a:rPr lang="zh-CN" altLang="en-US" sz="2000"/>
              <a:t>，从而询问出具体需求，确定好项目的使用实例，以及质量属性，并且完成检查问题报告，需求获取完后，进行需求分析，首先根据项目需要，去绘制需要的</a:t>
            </a:r>
            <a:r>
              <a:rPr lang="zh-CN" altLang="en-US" sz="2000">
                <a:solidFill>
                  <a:srgbClr val="C00000"/>
                </a:solidFill>
              </a:rPr>
              <a:t>关联图</a:t>
            </a:r>
            <a:r>
              <a:rPr lang="zh-CN" altLang="en-US" sz="2000"/>
              <a:t>，接下来是创建</a:t>
            </a:r>
            <a:r>
              <a:rPr lang="zh-CN" altLang="en-US" sz="2000">
                <a:solidFill>
                  <a:srgbClr val="C00000"/>
                </a:solidFill>
              </a:rPr>
              <a:t>开发原型</a:t>
            </a:r>
            <a:r>
              <a:rPr lang="zh-CN" altLang="en-US" sz="2000"/>
              <a:t>，同时我们对这个项目进行项目可</a:t>
            </a:r>
            <a:r>
              <a:rPr lang="zh-CN" altLang="en-US" sz="2000">
                <a:solidFill>
                  <a:srgbClr val="C00000"/>
                </a:solidFill>
              </a:rPr>
              <a:t>行性分析</a:t>
            </a:r>
            <a:r>
              <a:rPr lang="zh-CN" altLang="en-US" sz="2000"/>
              <a:t>，完成可行性报告，将之前确定好的</a:t>
            </a:r>
            <a:r>
              <a:rPr lang="zh-CN" altLang="en-US" sz="2000">
                <a:solidFill>
                  <a:srgbClr val="C00000"/>
                </a:solidFill>
              </a:rPr>
              <a:t>需求确定优先级</a:t>
            </a:r>
            <a:r>
              <a:rPr lang="zh-CN" altLang="en-US" sz="2000"/>
              <a:t>，一份需求优先级报告，之后为</a:t>
            </a:r>
            <a:r>
              <a:rPr lang="zh-CN" altLang="en-US" sz="2000">
                <a:solidFill>
                  <a:srgbClr val="C00000"/>
                </a:solidFill>
              </a:rPr>
              <a:t>需求建立模型</a:t>
            </a:r>
            <a:r>
              <a:rPr lang="zh-CN" altLang="en-US" sz="2000"/>
              <a:t>，构建好能对应好需求的模型，对应模型，</a:t>
            </a:r>
            <a:r>
              <a:rPr lang="zh-CN" altLang="en-US" sz="2000">
                <a:solidFill>
                  <a:srgbClr val="C00000"/>
                </a:solidFill>
              </a:rPr>
              <a:t>编写数据字典</a:t>
            </a:r>
            <a:r>
              <a:rPr lang="zh-CN" altLang="en-US" sz="2000"/>
              <a:t>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接着是</a:t>
            </a:r>
            <a:r>
              <a:rPr lang="zh-CN" altLang="en-US" sz="2000">
                <a:solidFill>
                  <a:srgbClr val="C00000"/>
                </a:solidFill>
              </a:rPr>
              <a:t>需求规格说明</a:t>
            </a:r>
            <a:r>
              <a:rPr lang="zh-CN" altLang="en-US" sz="2000"/>
              <a:t>阶段，需要完成一份</a:t>
            </a:r>
            <a:r>
              <a:rPr lang="zh-CN" altLang="en-US" sz="2000">
                <a:solidFill>
                  <a:srgbClr val="C00000"/>
                </a:solidFill>
              </a:rPr>
              <a:t>软件需求规格说明</a:t>
            </a:r>
            <a:r>
              <a:rPr lang="zh-CN" altLang="en-US" sz="2000"/>
              <a:t>，指明需求的来源，为每一项需求标注上记号，并且记录业务范围，然后是需求规格审核阶段，我们需要对之前的需求文档进行审查，编写好</a:t>
            </a:r>
            <a:r>
              <a:rPr lang="zh-CN" altLang="en-US" sz="2000">
                <a:solidFill>
                  <a:srgbClr val="C00000"/>
                </a:solidFill>
              </a:rPr>
              <a:t>测试用例</a:t>
            </a:r>
            <a:r>
              <a:rPr lang="zh-CN" altLang="en-US" sz="2000"/>
              <a:t>，</a:t>
            </a:r>
            <a:r>
              <a:rPr lang="zh-CN" altLang="en-US" sz="2000">
                <a:solidFill>
                  <a:srgbClr val="C00000"/>
                </a:solidFill>
              </a:rPr>
              <a:t>用户手册</a:t>
            </a:r>
            <a:r>
              <a:rPr lang="zh-CN" altLang="en-US" sz="2000"/>
              <a:t>，确定合格的标准。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需求开发阶段完成，之后还有项目控制，需求管理，在遇到需求变更后，我们需要确定变更控制过程，对需求变更后的影响进行分析跟踪每一项变更，编写需求文档基准版本和控制版本，维护变更历史记录，跟踪需求状态，过程里使用</a:t>
            </a:r>
            <a:r>
              <a:rPr lang="zh-CN" altLang="en-US" sz="2000">
                <a:solidFill>
                  <a:srgbClr val="C00000"/>
                </a:solidFill>
              </a:rPr>
              <a:t>需求管理工具</a:t>
            </a:r>
            <a:r>
              <a:rPr lang="zh-CN" altLang="en-US" sz="2000"/>
              <a:t>，可以更清楚直观的了解到整个过程。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项目总结</a:t>
            </a:r>
            <a:r>
              <a:rPr lang="zh-CN" altLang="en-US"/>
              <a:t>报告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" y="861695"/>
            <a:ext cx="4688840" cy="3866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870" y="861695"/>
            <a:ext cx="5878830" cy="1728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870" y="2602230"/>
            <a:ext cx="5400675" cy="2125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" y="4875530"/>
            <a:ext cx="5399405" cy="14814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070" y="4716145"/>
            <a:ext cx="5400675" cy="195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804285" y="25400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项目成员项目个人总结</a:t>
            </a:r>
            <a:endParaRPr lang="zh-CN" altLang="en-US" sz="2400"/>
          </a:p>
        </p:txBody>
      </p:sp>
    </p:spTree>
    <p:custDataLst>
      <p:tags r:id="rId7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项目总结</a:t>
            </a:r>
            <a:r>
              <a:rPr lang="zh-CN" altLang="en-US"/>
              <a:t>报告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51</a:t>
            </a:r>
            <a:r>
              <a:rPr lang="zh-CN" altLang="en-US" b="1" dirty="0"/>
              <a:t>，</a:t>
            </a:r>
            <a:r>
              <a:rPr lang="en-US" altLang="zh-CN" b="1" dirty="0"/>
              <a:t>52</a:t>
            </a:r>
            <a:endParaRPr lang="zh-CN" altLang="en-US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8980805" y="2218690"/>
            <a:ext cx="184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项目总结报告中存在的问题和</a:t>
            </a:r>
            <a:r>
              <a:rPr lang="zh-CN" altLang="en-US" sz="2400"/>
              <a:t>原因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1031875"/>
            <a:ext cx="6453505" cy="5331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7215" y="192405"/>
            <a:ext cx="11037570" cy="521335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评价</a:t>
            </a:r>
            <a:r>
              <a:rPr lang="zh-CN" altLang="en-US"/>
              <a:t>与绩效打分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53</a:t>
            </a:r>
            <a:endParaRPr lang="zh-CN" altLang="en-US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63980"/>
            <a:ext cx="5541645" cy="46729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20" y="1257935"/>
            <a:ext cx="5811520" cy="4779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37005" y="79819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项目</a:t>
            </a:r>
            <a:r>
              <a:rPr lang="zh-CN" altLang="en-US" sz="2400"/>
              <a:t>成员绩效打分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6298565" y="7556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对每个项目成员的</a:t>
            </a:r>
            <a:r>
              <a:rPr lang="zh-CN" altLang="en-US" sz="2400"/>
              <a:t>评价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文献参考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8200" y="1920240"/>
            <a:ext cx="101485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ym typeface="+mn-ea"/>
              </a:rPr>
              <a:t>[1]</a:t>
            </a:r>
            <a:r>
              <a:rPr lang="zh-CN" altLang="en-US" dirty="0">
                <a:sym typeface="+mn-ea"/>
              </a:rPr>
              <a:t>软件需求</a:t>
            </a:r>
            <a:r>
              <a:rPr lang="en-US" altLang="zh-CN" dirty="0">
                <a:sym typeface="+mn-ea"/>
              </a:rPr>
              <a:t>/(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魏格斯</a:t>
            </a:r>
            <a:r>
              <a:rPr lang="en-US" altLang="zh-CN" dirty="0">
                <a:sym typeface="+mn-ea"/>
              </a:rPr>
              <a:t>(Wiegers, K.E.), (</a:t>
            </a:r>
            <a:r>
              <a:rPr lang="zh-CN" altLang="en-US" dirty="0">
                <a:sym typeface="+mn-ea"/>
              </a:rPr>
              <a:t>美</a:t>
            </a:r>
            <a:r>
              <a:rPr lang="en-US" altLang="zh-CN" dirty="0">
                <a:sym typeface="+mn-ea"/>
              </a:rPr>
              <a:t>)</a:t>
            </a:r>
            <a:r>
              <a:rPr lang="zh-CN" altLang="en-US" dirty="0">
                <a:sym typeface="+mn-ea"/>
              </a:rPr>
              <a:t>贝蒂</a:t>
            </a:r>
            <a:r>
              <a:rPr lang="en-US" altLang="zh-CN" dirty="0">
                <a:sym typeface="+mn-ea"/>
              </a:rPr>
              <a:t>(Beatty, J.)[M].</a:t>
            </a:r>
            <a:r>
              <a:rPr lang="zh-CN" altLang="en-US" dirty="0">
                <a:sym typeface="+mn-ea"/>
              </a:rPr>
              <a:t>北京</a:t>
            </a:r>
            <a:r>
              <a:rPr lang="en-US" altLang="zh-CN" dirty="0">
                <a:sym typeface="+mn-ea"/>
              </a:rPr>
              <a:t>: 清华大学出版社-2016-ISBN 978-7-302-42682-0    P403-450  P67-176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19345" y="261620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需求变更里程碑内部评审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02" y="1033686"/>
            <a:ext cx="3387472" cy="5616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7" y="1067976"/>
            <a:ext cx="3387473" cy="55825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5" y="2202180"/>
            <a:ext cx="3924300" cy="2676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里程碑内部评审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15255" y="261620"/>
            <a:ext cx="4048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srs完成度的内部评审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851535"/>
            <a:ext cx="3917315" cy="60591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15" y="1004570"/>
            <a:ext cx="3787140" cy="56603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25" y="1194435"/>
            <a:ext cx="3996690" cy="5140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6</a:t>
            </a:r>
            <a:endParaRPr lang="zh-CN" altLang="en-US" b="1" dirty="0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1295" y="82060"/>
            <a:ext cx="3960000" cy="882000"/>
          </a:xfrm>
        </p:spPr>
        <p:txBody>
          <a:bodyPr>
            <a:normAutofit/>
          </a:bodyPr>
          <a:lstStyle/>
          <a:p>
            <a:r>
              <a:rPr lang="zh-CN" altLang="en-US"/>
              <a:t>配置管理工具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1460500"/>
            <a:ext cx="7655560" cy="4622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937625" y="2967990"/>
            <a:ext cx="2540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项目总分支可以看到每个人提交的文档更新和历史信息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0"/>
            <a:ext cx="79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7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5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6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BK_DARK_LIGHT" val="2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2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2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2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5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5"/>
  <p:tag name="KSO_WM_TEMPLATE_MASTER_THUMB_INDEX" val="12"/>
  <p:tag name="KSO_WM_TEMPLATE_THUMBS_INDEX" val="1、4、7、8、10、11、12、13、15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1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空白演示经典风格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6915_1*f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演讲者："/>
  <p:tag name="KSO_WM_UNIT_SUBTYPE" val="b"/>
  <p:tag name="KSO_WM_UNIT_TEXT_FILL_FORE_SCHEMECOLOR_INDEX_BRIGHTNESS" val="0"/>
  <p:tag name="KSO_WM_UNIT_TEXT_FILL_FORE_SCHEMECOLOR_INDEX" val="5"/>
  <p:tag name="KSO_WM_UNIT_TEXT_FILL_TYPE" val="1"/>
</p:tagLst>
</file>

<file path=ppt/tags/tag321.xml><?xml version="1.0" encoding="utf-8"?>
<p:tagLst xmlns:p="http://schemas.openxmlformats.org/presentationml/2006/main">
  <p:tag name="KSO_WM_SLIDE_ID" val="custom2020691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5"/>
  <p:tag name="KSO_WM_SLIDE_LAYOUT" val="a_b_f"/>
  <p:tag name="KSO_WM_SLIDE_LAYOUT_CNT" val="1_1_1"/>
  <p:tag name="KSO_WM_TEMPLATE_MASTER_THUMB_INDEX" val="12"/>
  <p:tag name="KSO_WM_TEMPLATE_THUMBS_INDEX" val="1、4、7、8、10、11、12、13、15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2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6915_6*l_h_f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6915_6*l_h_i*1_1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06915_6*l_h_i*1_1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6.xml><?xml version="1.0" encoding="utf-8"?>
<p:tagLst xmlns:p="http://schemas.openxmlformats.org/presentationml/2006/main">
  <p:tag name="KSO_WM_UNIT_SUBTYPE" val="a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6915_6*l_h_f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6915_6*l_h_i*1_2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custom20206915_6*l_h_i*1_2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6915_6*l_h_f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6915_6*l_h_i*1_4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custom20206915_6*l_h_i*1_4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06915_6*l_h_f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custom20206915_6*l_h_i*1_5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custom20206915_6*l_h_i*1_5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6915_6*l_h_f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PRESET_TEXT" val="请言简意赅的阐述您的观点。"/>
  <p:tag name="KSO_WM_UNIT_TEXT_FILL_FORE_SCHEMECOLOR_INDEX" val="13"/>
  <p:tag name="KSO_WM_UNIT_TEXT_FILL_TYPE" val="1"/>
  <p:tag name="KSO_WM_UNIT_USESOURCEFORMAT_APPLY" val="1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6915_6*l_h_i*1_3_1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custom20206915_6*l_h_i*1_3_2"/>
  <p:tag name="KSO_WM_TEMPLATE_CATEGORY" val="custom"/>
  <p:tag name="KSO_WM_TEMPLATE_INDEX" val="20206915"/>
  <p:tag name="KSO_WM_UNIT_LAYERLEVEL" val="1_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338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6915_6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3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6"/>
  <p:tag name="KSO_WM_TEMPLATE_SUBCATEGORY" val="0"/>
  <p:tag name="KSO_WM_TEMPLATE_MASTER_TYPE" val="1"/>
  <p:tag name="KSO_WM_TEMPLATE_COLOR_TYPE" val="1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SLIDE_LAYOUT" val="a_l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4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4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5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7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49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1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3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5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7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59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1.xml><?xml version="1.0" encoding="utf-8"?>
<p:tagLst xmlns:p="http://schemas.openxmlformats.org/presentationml/2006/main">
  <p:tag name="KSO_WM_UNIT_TABLE_BEAUTIFY" val="smartTable{395a0a79-dba5-4e10-8cb9-fef976f88714}"/>
</p:tagLst>
</file>

<file path=ppt/tags/tag362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4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6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0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a"/>
  <p:tag name="KSO_WM_UNIT_INDEX" val="1"/>
  <p:tag name="KSO_WM_UNIT_PRESET_TEXT" val="单击此处添加标题"/>
</p:tagLst>
</file>

<file path=ppt/tags/tag368.xml><?xml version="1.0" encoding="utf-8"?>
<p:tagLst xmlns:p="http://schemas.openxmlformats.org/presentationml/2006/main">
  <p:tag name="KSO_WM_SLIDE_ID" val="custom20206915_10"/>
  <p:tag name="KSO_WM_TEMPLATE_SUBCATEGORY" val="0"/>
  <p:tag name="KSO_WM_TEMPLATE_MASTER_TYPE" val="1"/>
  <p:tag name="KSO_WM_TEMPLATE_COLOR_TYPE" val="1"/>
  <p:tag name="KSO_WM_SLIDE_ITEM_CNT" val="0"/>
  <p:tag name="KSO_WM_SLIDE_INDEX" val="10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29*400"/>
  <p:tag name="KSO_WM_SLIDE_POSITION" val="45*60"/>
  <p:tag name="KSO_WM_SLIDE_LAYOUT" val="a_d_f"/>
  <p:tag name="KSO_WM_SLIDE_LAYOUT_CNT" val="1_1_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3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37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7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TABLE_BEAUTIFY" val="smartTable{e18f4fb8-4cbb-4785-8222-63179b86c8bb}"/>
</p:tagLst>
</file>

<file path=ppt/tags/tag38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3.xml><?xml version="1.0" encoding="utf-8"?>
<p:tagLst xmlns:p="http://schemas.openxmlformats.org/presentationml/2006/main">
  <p:tag name="KSO_WM_UNIT_TABLE_BEAUTIFY" val="smartTable{cfe55f36-8000-4769-b801-510d5bf11ab6}"/>
</p:tagLst>
</file>

<file path=ppt/tags/tag384.xml><?xml version="1.0" encoding="utf-8"?>
<p:tagLst xmlns:p="http://schemas.openxmlformats.org/presentationml/2006/main">
  <p:tag name="KSO_WM_UNIT_TABLE_BEAUTIFY" val="smartTable{93e4d688-37e7-4757-bd66-34487156d69d}"/>
</p:tagLst>
</file>

<file path=ppt/tags/tag38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87.xml><?xml version="1.0" encoding="utf-8"?>
<p:tagLst xmlns:p="http://schemas.openxmlformats.org/presentationml/2006/main">
  <p:tag name="KSO_WM_UNIT_TABLE_BEAUTIFY" val="smartTable{fe69320d-86fb-4789-b095-8049ab46dc95}"/>
</p:tagLst>
</file>

<file path=ppt/tags/tag38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TABLE_BEAUTIFY" val="smartTable{b5f86d3a-030e-4a69-bc8f-40d22c447a7e}"/>
</p:tagLst>
</file>

<file path=ppt/tags/tag39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39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0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17.xml><?xml version="1.0" encoding="utf-8"?>
<p:tagLst xmlns:p="http://schemas.openxmlformats.org/presentationml/2006/main">
  <p:tag name="KSO_WM_UNIT_TABLE_BEAUTIFY" val="smartTable{924e7e7a-a2a0-4a2d-908f-ac92e5cf57ee}"/>
  <p:tag name="TABLE_ENDDRAG_ORIGIN_RECT" val="578*479"/>
  <p:tag name="TABLE_ENDDRAG_RECT" val="175*29*578*479"/>
</p:tagLst>
</file>

<file path=ppt/tags/tag41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28.xml><?xml version="1.0" encoding="utf-8"?>
<p:tagLst xmlns:p="http://schemas.openxmlformats.org/presentationml/2006/main">
  <p:tag name="KSO_WM_UNIT_PLACING_PICTURE_USER_VIEWPORT" val="{&quot;height&quot;:5835,&quot;width&quot;:9135}"/>
</p:tagLst>
</file>

<file path=ppt/tags/tag42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3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3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1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3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5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7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49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1.xml><?xml version="1.0" encoding="utf-8"?>
<p:tagLst xmlns:p="http://schemas.openxmlformats.org/presentationml/2006/main">
  <p:tag name="KSO_WM_UNIT_TABLE_BEAUTIFY" val="smartTable{eaa28f7b-1604-4a74-b697-2dc2b6e649bc}"/>
</p:tagLst>
</file>

<file path=ppt/tags/tag45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54.xml><?xml version="1.0" encoding="utf-8"?>
<p:tagLst xmlns:p="http://schemas.openxmlformats.org/presentationml/2006/main">
  <p:tag name="KSO_WM_UNIT_TABLE_BEAUTIFY" val="smartTable{46dcd3b8-375b-43ee-b95d-bbb05773a7df}"/>
  <p:tag name="TABLE_ENDDRAG_ORIGIN_RECT" val="476*400"/>
  <p:tag name="TABLE_ENDDRAG_RECT" val="53*82*476*400"/>
</p:tagLst>
</file>

<file path=ppt/tags/tag455.xml><?xml version="1.0" encoding="utf-8"?>
<p:tagLst xmlns:p="http://schemas.openxmlformats.org/presentationml/2006/main">
  <p:tag name="KSO_WM_UNIT_TABLE_BEAUTIFY" val="smartTable{6ae31e07-8a48-4cb5-a37d-6279fe1e55fe}"/>
  <p:tag name="TABLE_ENDDRAG_ORIGIN_RECT" val="416*428"/>
  <p:tag name="TABLE_ENDDRAG_RECT" val="529*86*416*428"/>
</p:tagLst>
</file>

<file path=ppt/tags/tag45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4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6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68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9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26"/>
  <p:tag name="KSO_WM_UNIT_TYPE" val="a"/>
  <p:tag name="KSO_WM_UNIT_INDEX" val="1"/>
  <p:tag name="KSO_WM_UNIT_PRESET_TEXT" val="单击此处添加标题"/>
</p:tagLst>
</file>

<file path=ppt/tags/tag472.xml><?xml version="1.0" encoding="utf-8"?>
<p:tagLst xmlns:p="http://schemas.openxmlformats.org/presentationml/2006/main">
  <p:tag name="KSO_WM_SLIDE_ID" val="custom20206915_9"/>
  <p:tag name="KSO_WM_TEMPLATE_SUBCATEGORY" val="0"/>
  <p:tag name="KSO_WM_TEMPLATE_MASTER_TYPE" val="1"/>
  <p:tag name="KSO_WM_TEMPLATE_COLOR_TYPE" val="1"/>
  <p:tag name="KSO_WM_SLIDE_ITEM_CNT" val="0"/>
  <p:tag name="KSO_WM_SLIDE_INDEX" val="9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ureTxt"/>
  <p:tag name="KSO_WM_SLIDE_SIZE" val="758*346"/>
  <p:tag name="KSO_WM_SLIDE_POSITION" val="100*95"/>
  <p:tag name="KSO_WM_SLIDE_LAYOUT" val="a_f"/>
  <p:tag name="KSO_WM_SLIDE_LAYOUT_CNT" val="1_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6915_6*i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FILL_FORE_SCHEMECOLOR_INDEX" val="1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6915_7*e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2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5_7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PRESET_TEXT" val="单击此处添加标题"/>
</p:tagLst>
</file>

<file path=ppt/tags/tag47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  <p:tag name="KSO_WM_SLIDE_ID" val="custom20206915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SLIDE_LAYOUT" val="a_b_e"/>
  <p:tag name="KSO_WM_SLIDE_LAYOUT_CNT" val="1_1_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78.xml><?xml version="1.0" encoding="utf-8"?>
<p:tagLst xmlns:p="http://schemas.openxmlformats.org/presentationml/2006/main">
  <p:tag name="KSO_WM_UNIT_PLACING_PICTURE_USER_VIEWPORT" val="{&quot;height&quot;:6225,&quot;width&quot;:8295}"/>
</p:tagLst>
</file>

<file path=ppt/tags/tag479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1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3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5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7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3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0"/>
  <p:tag name="KSO_WM_UNIT_VALUE" val="42"/>
  <p:tag name="KSO_WM_UNIT_TYPE" val="a"/>
  <p:tag name="KSO_WM_UNIT_INDEX" val="1"/>
  <p:tag name="KSO_WM_UNIT_PRESET_TEXT" val="单击此处添加标题"/>
</p:tagLst>
</file>

<file path=ppt/tags/tag489.xml><?xml version="1.0" encoding="utf-8"?>
<p:tagLst xmlns:p="http://schemas.openxmlformats.org/presentationml/2006/main">
  <p:tag name="KSO_WM_SLIDE_ID" val="custom20206915_13"/>
  <p:tag name="KSO_WM_TEMPLATE_SUBCATEGORY" val="0"/>
  <p:tag name="KSO_WM_TEMPLATE_MASTER_TYPE" val="1"/>
  <p:tag name="KSO_WM_TEMPLATE_COLOR_TYPE" val="1"/>
  <p:tag name="KSO_WM_SLIDE_ITEM_CNT" val="0"/>
  <p:tag name="KSO_WM_SLIDE_INDEX" val="13"/>
  <p:tag name="KSO_WM_TAG_VERSION" val="1.0"/>
  <p:tag name="KSO_WM_BEAUTIFY_FLAG" val="#wm#"/>
  <p:tag name="KSO_WM_TEMPLATE_CATEGORY" val="custom"/>
  <p:tag name="KSO_WM_TEMPLATE_INDEX" val="20206915"/>
  <p:tag name="KSO_WM_SLIDE_TYPE" val="text"/>
  <p:tag name="KSO_WM_SLIDE_SUBTYPE" val="picTxt"/>
  <p:tag name="KSO_WM_SLIDE_SIZE" val="869*425"/>
  <p:tag name="KSO_WM_SLIDE_POSITION" val="45*15"/>
  <p:tag name="KSO_WM_SLIDE_LAYOUT" val="a_d_f"/>
  <p:tag name="KSO_WM_SLIDE_LAYOUT_CNT" val="1_2_2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6915_15*a*1"/>
  <p:tag name="KSO_WM_TEMPLATE_CATEGORY" val="custom"/>
  <p:tag name="KSO_WM_TEMPLATE_INDEX" val="20206915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THANKS"/>
</p:tagLst>
</file>

<file path=ppt/tags/tag491.xml><?xml version="1.0" encoding="utf-8"?>
<p:tagLst xmlns:p="http://schemas.openxmlformats.org/presentationml/2006/main">
  <p:tag name="KSO_WM_SLIDE_ID" val="custom20206915_15"/>
  <p:tag name="KSO_WM_TEMPLATE_SUBCATEGORY" val="0"/>
  <p:tag name="KSO_WM_TEMPLATE_MASTER_TYPE" val="1"/>
  <p:tag name="KSO_WM_TEMPLATE_COLOR_TYPE" val="1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206915"/>
  <p:tag name="KSO_WM_SLIDE_TYPE" val="endPage"/>
  <p:tag name="KSO_WM_SLIDE_SUBTYPE" val="pureTxt"/>
  <p:tag name="KSO_WM_SLIDE_LAYOUT" val="a"/>
  <p:tag name="KSO_WM_SLIDE_LAYOUT_CNT" val="1"/>
</p:tagLst>
</file>

<file path=ppt/tags/tag492.xml><?xml version="1.0" encoding="utf-8"?>
<p:tagLst xmlns:p="http://schemas.openxmlformats.org/presentationml/2006/main">
  <p:tag name="COMMONDATA" val="eyJoZGlkIjoiY2RjNTg1ODIwY2MwYTNmZDQyOTUxYTA2Y2QyY2Q4YjgifQ==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SM 预置配色-浅色">
      <a:dk1>
        <a:srgbClr val="000000"/>
      </a:dk1>
      <a:lt1>
        <a:srgbClr val="FFFFFF"/>
      </a:lt1>
      <a:dk2>
        <a:srgbClr val="F5F5F8"/>
      </a:dk2>
      <a:lt2>
        <a:srgbClr val="FFFFFF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11847</Words>
  <Application>WPS 演示</Application>
  <PresentationFormat>宽屏</PresentationFormat>
  <Paragraphs>1972</Paragraphs>
  <Slides>67</Slides>
  <Notes>72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等线</vt:lpstr>
      <vt:lpstr>Times New Roman</vt:lpstr>
      <vt:lpstr>Office 主题​​</vt:lpstr>
      <vt:lpstr>1_Office 主题​​</vt:lpstr>
      <vt:lpstr>2_Office 主题​​</vt:lpstr>
      <vt:lpstr>需求工程项目收尾</vt:lpstr>
      <vt:lpstr>PowerPoint 演示文稿</vt:lpstr>
      <vt:lpstr>项目计划</vt:lpstr>
      <vt:lpstr>项目章程</vt:lpstr>
      <vt:lpstr>项目计划</vt:lpstr>
      <vt:lpstr>项目会议</vt:lpstr>
      <vt:lpstr>里程碑内部评审</vt:lpstr>
      <vt:lpstr>里程碑内部评审</vt:lpstr>
      <vt:lpstr>配置管理工具</vt:lpstr>
      <vt:lpstr>配置管理工具</vt:lpstr>
      <vt:lpstr>WBS结构</vt:lpstr>
      <vt:lpstr>需求子计划</vt:lpstr>
      <vt:lpstr>需求子计划</vt:lpstr>
      <vt:lpstr>GANTT图</vt:lpstr>
      <vt:lpstr>GANTT图</vt:lpstr>
      <vt:lpstr>SRS软件需求说明</vt:lpstr>
      <vt:lpstr>Vision &amp; Scope</vt:lpstr>
      <vt:lpstr>Vision &amp; Scope</vt:lpstr>
      <vt:lpstr>Vision &amp; Scope</vt:lpstr>
      <vt:lpstr>Vision &amp; Scope</vt:lpstr>
      <vt:lpstr>用户群分类</vt:lpstr>
      <vt:lpstr>用户代表确定</vt:lpstr>
      <vt:lpstr>产品代表确定</vt:lpstr>
      <vt:lpstr>需求获取与确认</vt:lpstr>
      <vt:lpstr>需求用例文档</vt:lpstr>
      <vt:lpstr>用例图</vt:lpstr>
      <vt:lpstr>类图</vt:lpstr>
      <vt:lpstr>状态转换图，数据流图</vt:lpstr>
      <vt:lpstr>对话框图</vt:lpstr>
      <vt:lpstr>非功能性需求</vt:lpstr>
      <vt:lpstr>用户需求优先级打分</vt:lpstr>
      <vt:lpstr>用户需求优先级打分</vt:lpstr>
      <vt:lpstr>用户需求优先级排序</vt:lpstr>
      <vt:lpstr>需求可行性</vt:lpstr>
      <vt:lpstr>JAD会议</vt:lpstr>
      <vt:lpstr>SRS  数据字典</vt:lpstr>
      <vt:lpstr>SRS --ER图</vt:lpstr>
      <vt:lpstr>SRS</vt:lpstr>
      <vt:lpstr>SRS</vt:lpstr>
      <vt:lpstr>SRS</vt:lpstr>
      <vt:lpstr>SRS</vt:lpstr>
      <vt:lpstr>SRS</vt:lpstr>
      <vt:lpstr>SRS</vt:lpstr>
      <vt:lpstr>需求变更管理</vt:lpstr>
      <vt:lpstr>需求管理工具---统御</vt:lpstr>
      <vt:lpstr>需求变更影响分析</vt:lpstr>
      <vt:lpstr>需求跟踪矩阵部分</vt:lpstr>
      <vt:lpstr>CCB章程</vt:lpstr>
      <vt:lpstr>需求变更申请报告</vt:lpstr>
      <vt:lpstr>需求变更申请报告</vt:lpstr>
      <vt:lpstr>需求变更影响</vt:lpstr>
      <vt:lpstr>需求变更影响</vt:lpstr>
      <vt:lpstr>原型与用户手册</vt:lpstr>
      <vt:lpstr>界面原型</vt:lpstr>
      <vt:lpstr>界面原型</vt:lpstr>
      <vt:lpstr>界面原型</vt:lpstr>
      <vt:lpstr>界面原型</vt:lpstr>
      <vt:lpstr>界面原型</vt:lpstr>
      <vt:lpstr>界面原型</vt:lpstr>
      <vt:lpstr>项目总结</vt:lpstr>
      <vt:lpstr>Team Building</vt:lpstr>
      <vt:lpstr>单击此处添加标题</vt:lpstr>
      <vt:lpstr>单击此处添加标题</vt:lpstr>
      <vt:lpstr>项目总结报告</vt:lpstr>
      <vt:lpstr>单击此处添加标题</vt:lpstr>
      <vt:lpstr>文献参考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Enchanted</cp:lastModifiedBy>
  <cp:revision>379</cp:revision>
  <dcterms:created xsi:type="dcterms:W3CDTF">2019-06-19T02:08:00Z</dcterms:created>
  <dcterms:modified xsi:type="dcterms:W3CDTF">2022-06-11T13:22:56Z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E1F9FEB5263C45A2BA019E849B654345</vt:lpwstr>
  </property>
</Properties>
</file>